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Raleway" pitchFamily="2" charset="0"/>
      <p:regular r:id="rId29"/>
      <p:bold r:id="rId30"/>
      <p:italic r:id="rId31"/>
      <p:boldItalic r:id="rId32"/>
    </p:embeddedFont>
    <p:embeddedFont>
      <p:font typeface="Raleway Thin" pitchFamily="2" charset="0"/>
      <p:regular r:id="rId33"/>
      <p:bold r:id="rId34"/>
      <p:italic r:id="rId35"/>
      <p:boldItalic r:id="rId36"/>
    </p:embeddedFont>
    <p:embeddedFont>
      <p:font typeface="Work Sans" pitchFamily="2" charset="0"/>
      <p:regular r:id="rId37"/>
      <p:bold r:id="rId38"/>
      <p:italic r:id="rId39"/>
      <p:boldItalic r:id="rId40"/>
    </p:embeddedFont>
    <p:embeddedFont>
      <p:font typeface="Work Sans Regular"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2374E0-98C5-4218-867A-356988BFB1D5}">
  <a:tblStyle styleId="{722374E0-98C5-4218-867A-356988BFB1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2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ebaeed883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ebaeed883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ebaeed883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ebaeed883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ebaeed883_1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ebaeed883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ebaeed883_1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ebaeed88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ebaeed883_1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ebaeed883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fbe0f23cc_53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fbe0f23cc_5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111111"/>
              </a:buClr>
              <a:buSzPts val="1100"/>
              <a:buFont typeface="Arial"/>
              <a:buNone/>
            </a:pPr>
            <a:r>
              <a:rPr lang="en" b="1">
                <a:solidFill>
                  <a:srgbClr val="111111"/>
                </a:solidFill>
                <a:latin typeface="Work Sans Regular"/>
                <a:ea typeface="Work Sans Regular"/>
                <a:cs typeface="Work Sans Regular"/>
                <a:sym typeface="Work Sans Regular"/>
              </a:rPr>
              <a:t>Note to teachers: if you want each student to have a copy of the presentation, simply make a copy of this original and share it with your students through your learning management platform (Google Classroom, Canvas,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Welfare: The health and happiness of person or group</a:t>
            </a:r>
            <a:endParaRPr/>
          </a:p>
          <a:p>
            <a:pPr marL="0" lvl="0" indent="0" algn="l" rtl="0">
              <a:spcBef>
                <a:spcPts val="0"/>
              </a:spcBef>
              <a:spcAft>
                <a:spcPts val="0"/>
              </a:spcAft>
              <a:buNone/>
            </a:pPr>
            <a:r>
              <a:rPr lang="en"/>
              <a:t>Supreme: above all others</a:t>
            </a:r>
            <a:endParaRPr/>
          </a:p>
          <a:p>
            <a:pPr marL="0" lvl="0" indent="0" algn="l" rtl="0">
              <a:spcBef>
                <a:spcPts val="0"/>
              </a:spcBef>
              <a:spcAft>
                <a:spcPts val="0"/>
              </a:spcAft>
              <a:buNone/>
            </a:pPr>
            <a:r>
              <a:rPr lang="en"/>
              <a:t>Language: Latin</a:t>
            </a:r>
            <a:endParaRPr/>
          </a:p>
          <a:p>
            <a:pPr marL="0" lvl="0" indent="0" algn="l" rtl="0">
              <a:spcBef>
                <a:spcPts val="0"/>
              </a:spcBef>
              <a:spcAft>
                <a:spcPts val="0"/>
              </a:spcAft>
              <a:buNone/>
            </a:pPr>
            <a:r>
              <a:rPr lang="en"/>
              <a:t>Found on Government Money, State Seals, Buildings,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students visit </a:t>
            </a:r>
            <a:r>
              <a:rPr lang="en-US" dirty="0">
                <a:hlinkClick r:id="rId3"/>
              </a:rPr>
              <a:t>Native-Land.ca | Our home on native land</a:t>
            </a:r>
            <a:r>
              <a:rPr lang="en-US" dirty="0"/>
              <a:t> and type in Missouri cities or zip codes. </a:t>
            </a:r>
            <a:r>
              <a:rPr lang="en-US"/>
              <a:t>Follow the links on the left to learn more from Nation websites.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ebaeed883_1_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ebaeed883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353775" y="3795498"/>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6654971" y="-410153"/>
            <a:ext cx="2805957" cy="2661973"/>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017770" y="693100"/>
            <a:ext cx="1910145" cy="17012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rot="986735">
            <a:off x="654370" y="3671524"/>
            <a:ext cx="2361497" cy="11609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7283088">
            <a:off x="8001790" y="3285780"/>
            <a:ext cx="1578088" cy="138126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rot="-10155561">
            <a:off x="-945733" y="1047694"/>
            <a:ext cx="3985308" cy="1963944"/>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71725" y="550602"/>
            <a:ext cx="1123676" cy="1157073"/>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txBox="1">
            <a:spLocks noGrp="1"/>
          </p:cNvSpPr>
          <p:nvPr>
            <p:ph type="ctrTitle"/>
          </p:nvPr>
        </p:nvSpPr>
        <p:spPr>
          <a:xfrm>
            <a:off x="1216025" y="1991825"/>
            <a:ext cx="67119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scribbles 1">
  <p:cSld name="BLANK_1">
    <p:spTree>
      <p:nvGrpSpPr>
        <p:cNvPr id="1" name="Shape 86"/>
        <p:cNvGrpSpPr/>
        <p:nvPr/>
      </p:nvGrpSpPr>
      <p:grpSpPr>
        <a:xfrm>
          <a:off x="0" y="0"/>
          <a:ext cx="0" cy="0"/>
          <a:chOff x="0" y="0"/>
          <a:chExt cx="0" cy="0"/>
        </a:xfrm>
      </p:grpSpPr>
      <p:sp>
        <p:nvSpPr>
          <p:cNvPr id="87" name="Google Shape;87;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1"/>
          <p:cNvSpPr/>
          <p:nvPr/>
        </p:nvSpPr>
        <p:spPr>
          <a:xfrm>
            <a:off x="-296625" y="-263875"/>
            <a:ext cx="2030379" cy="2001770"/>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1"/>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1"/>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1"/>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1"/>
          <p:cNvSpPr/>
          <p:nvPr/>
        </p:nvSpPr>
        <p:spPr>
          <a:xfrm>
            <a:off x="-494451" y="121272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scribbles 2">
  <p:cSld name="BLANK_1_1">
    <p:spTree>
      <p:nvGrpSpPr>
        <p:cNvPr id="1" name="Shape 93"/>
        <p:cNvGrpSpPr/>
        <p:nvPr/>
      </p:nvGrpSpPr>
      <p:grpSpPr>
        <a:xfrm>
          <a:off x="0" y="0"/>
          <a:ext cx="0" cy="0"/>
          <a:chOff x="0" y="0"/>
          <a:chExt cx="0" cy="0"/>
        </a:xfrm>
      </p:grpSpPr>
      <p:sp>
        <p:nvSpPr>
          <p:cNvPr id="94" name="Google Shape;94;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2"/>
          <p:cNvSpPr/>
          <p:nvPr/>
        </p:nvSpPr>
        <p:spPr>
          <a:xfrm>
            <a:off x="-363975" y="-139378"/>
            <a:ext cx="1725952" cy="1537174"/>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833250" y="9898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rot="3883627">
            <a:off x="5783707" y="3854784"/>
            <a:ext cx="1547313"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rot="-10111965">
            <a:off x="7102246" y="-359891"/>
            <a:ext cx="2575201" cy="126462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4738425" y="413380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rot="-1859643">
            <a:off x="7847841" y="325734"/>
            <a:ext cx="945912" cy="1176986"/>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scribbles 3">
  <p:cSld name="BLANK_1_1_1">
    <p:spTree>
      <p:nvGrpSpPr>
        <p:cNvPr id="1" name="Shape 101"/>
        <p:cNvGrpSpPr/>
        <p:nvPr/>
      </p:nvGrpSpPr>
      <p:grpSpPr>
        <a:xfrm>
          <a:off x="0" y="0"/>
          <a:ext cx="0" cy="0"/>
          <a:chOff x="0" y="0"/>
          <a:chExt cx="0" cy="0"/>
        </a:xfrm>
      </p:grpSpPr>
      <p:sp>
        <p:nvSpPr>
          <p:cNvPr id="102" name="Google Shape;102;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3"/>
          <p:cNvSpPr/>
          <p:nvPr/>
        </p:nvSpPr>
        <p:spPr>
          <a:xfrm flipH="1">
            <a:off x="7835213" y="33618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3"/>
          <p:cNvSpPr/>
          <p:nvPr/>
        </p:nvSpPr>
        <p:spPr>
          <a:xfrm rot="-5400000" flipH="1">
            <a:off x="161815"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3"/>
          <p:cNvSpPr/>
          <p:nvPr/>
        </p:nvSpPr>
        <p:spPr>
          <a:xfrm flipH="1">
            <a:off x="6793464" y="-380376"/>
            <a:ext cx="1780528" cy="158578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3"/>
          <p:cNvSpPr/>
          <p:nvPr/>
        </p:nvSpPr>
        <p:spPr>
          <a:xfrm flipH="1">
            <a:off x="-544275" y="645938"/>
            <a:ext cx="1566292" cy="1544222"/>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3"/>
          <p:cNvSpPr/>
          <p:nvPr/>
        </p:nvSpPr>
        <p:spPr>
          <a:xfrm flipH="1">
            <a:off x="6244184" y="4423655"/>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bg>
      <p:bgPr>
        <a:solidFill>
          <a:schemeClr val="dk1"/>
        </a:solidFill>
        <a:effectLst/>
      </p:bgPr>
    </p:bg>
    <p:spTree>
      <p:nvGrpSpPr>
        <p:cNvPr id="1" name="Shape 108"/>
        <p:cNvGrpSpPr/>
        <p:nvPr/>
      </p:nvGrpSpPr>
      <p:grpSpPr>
        <a:xfrm>
          <a:off x="0" y="0"/>
          <a:ext cx="0" cy="0"/>
          <a:chOff x="0" y="0"/>
          <a:chExt cx="0" cy="0"/>
        </a:xfrm>
      </p:grpSpPr>
      <p:cxnSp>
        <p:nvCxnSpPr>
          <p:cNvPr id="109" name="Google Shape;109;p14"/>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0" name="Google Shape;110;p14"/>
          <p:cNvSpPr txBox="1">
            <a:spLocks noGrp="1"/>
          </p:cNvSpPr>
          <p:nvPr>
            <p:ph type="ctrTitle"/>
          </p:nvPr>
        </p:nvSpPr>
        <p:spPr>
          <a:xfrm>
            <a:off x="510450" y="1257300"/>
            <a:ext cx="8123100" cy="15885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1" name="Google Shape;111;p14"/>
          <p:cNvSpPr txBox="1">
            <a:spLocks noGrp="1"/>
          </p:cNvSpPr>
          <p:nvPr>
            <p:ph type="subTitle" idx="1"/>
          </p:nvPr>
        </p:nvSpPr>
        <p:spPr>
          <a:xfrm>
            <a:off x="510450" y="3182313"/>
            <a:ext cx="8123100" cy="630000"/>
          </a:xfrm>
          <a:prstGeom prst="rect">
            <a:avLst/>
          </a:prstGeom>
        </p:spPr>
        <p:txBody>
          <a:bodyPr spcFirstLastPara="1" wrap="square" lIns="0" tIns="0" rIns="0" bIns="0" anchor="t" anchorCtr="0">
            <a:noAutofit/>
          </a:bodyPr>
          <a:lstStyle>
            <a:lvl1pPr lvl="0" rtl="0">
              <a:lnSpc>
                <a:spcPct val="100000"/>
              </a:lnSpc>
              <a:spcBef>
                <a:spcPts val="60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12" name="Google Shape;112;p1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a:off x="-363974" y="-139386"/>
            <a:ext cx="2380859" cy="2120450"/>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3"/>
          <p:cNvSpPr/>
          <p:nvPr/>
        </p:nvSpPr>
        <p:spPr>
          <a:xfrm>
            <a:off x="538350" y="11803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3"/>
          <p:cNvSpPr/>
          <p:nvPr/>
        </p:nvSpPr>
        <p:spPr>
          <a:xfrm rot="3886626">
            <a:off x="5504907" y="3800569"/>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rot="-10114520">
            <a:off x="6110162" y="-457878"/>
            <a:ext cx="3531172" cy="1733961"/>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6891075" y="304795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216025" y="1888150"/>
            <a:ext cx="6711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5" name="Google Shape;25;p3"/>
          <p:cNvSpPr txBox="1">
            <a:spLocks noGrp="1"/>
          </p:cNvSpPr>
          <p:nvPr>
            <p:ph type="subTitle" idx="1"/>
          </p:nvPr>
        </p:nvSpPr>
        <p:spPr>
          <a:xfrm>
            <a:off x="1216025" y="3144854"/>
            <a:ext cx="6711900" cy="7848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1"/>
                </a:solidFill>
              </a:defRPr>
            </a:lvl1pPr>
            <a:lvl2pPr lvl="1" rtl="0">
              <a:spcBef>
                <a:spcPts val="0"/>
              </a:spcBef>
              <a:spcAft>
                <a:spcPts val="0"/>
              </a:spcAft>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26" name="Google Shape;26;p3"/>
          <p:cNvSpPr/>
          <p:nvPr/>
        </p:nvSpPr>
        <p:spPr>
          <a:xfrm rot="-1859257">
            <a:off x="7432020" y="368594"/>
            <a:ext cx="1201023" cy="1494418"/>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4"/>
          <p:cNvSpPr/>
          <p:nvPr/>
        </p:nvSpPr>
        <p:spPr>
          <a:xfrm>
            <a:off x="841169" y="534700"/>
            <a:ext cx="1445085" cy="1017492"/>
          </a:xfrm>
          <a:custGeom>
            <a:avLst/>
            <a:gdLst/>
            <a:ahLst/>
            <a:cxnLst/>
            <a:rect l="l" t="t" r="r" b="b"/>
            <a:pathLst>
              <a:path w="3176012" h="1017492" extrusionOk="0">
                <a:moveTo>
                  <a:pt x="3132430" y="666969"/>
                </a:moveTo>
                <a:cubicBezTo>
                  <a:pt x="3048872" y="666537"/>
                  <a:pt x="2965324" y="665692"/>
                  <a:pt x="2881784" y="664435"/>
                </a:cubicBezTo>
                <a:cubicBezTo>
                  <a:pt x="2911457" y="560567"/>
                  <a:pt x="2629330" y="585051"/>
                  <a:pt x="2573160" y="581778"/>
                </a:cubicBezTo>
                <a:cubicBezTo>
                  <a:pt x="2431445" y="573528"/>
                  <a:pt x="2289782" y="566179"/>
                  <a:pt x="2148177" y="556069"/>
                </a:cubicBezTo>
                <a:cubicBezTo>
                  <a:pt x="2240727" y="555874"/>
                  <a:pt x="2333276" y="556663"/>
                  <a:pt x="2425825" y="558434"/>
                </a:cubicBezTo>
                <a:cubicBezTo>
                  <a:pt x="2478456" y="559458"/>
                  <a:pt x="2566166" y="581688"/>
                  <a:pt x="2608316" y="544824"/>
                </a:cubicBezTo>
                <a:cubicBezTo>
                  <a:pt x="2634593" y="521856"/>
                  <a:pt x="2642475" y="479653"/>
                  <a:pt x="2616256" y="454663"/>
                </a:cubicBezTo>
                <a:cubicBezTo>
                  <a:pt x="2579265" y="419407"/>
                  <a:pt x="2438011" y="441313"/>
                  <a:pt x="2389146" y="440574"/>
                </a:cubicBezTo>
                <a:lnTo>
                  <a:pt x="2590602" y="434326"/>
                </a:lnTo>
                <a:cubicBezTo>
                  <a:pt x="2632162" y="433030"/>
                  <a:pt x="2693051" y="443302"/>
                  <a:pt x="2728454" y="417158"/>
                </a:cubicBezTo>
                <a:cubicBezTo>
                  <a:pt x="2747899" y="402816"/>
                  <a:pt x="2767078" y="370360"/>
                  <a:pt x="2757894" y="345130"/>
                </a:cubicBezTo>
                <a:cubicBezTo>
                  <a:pt x="2742714" y="303452"/>
                  <a:pt x="2686115" y="313698"/>
                  <a:pt x="2651477" y="312804"/>
                </a:cubicBezTo>
                <a:cubicBezTo>
                  <a:pt x="2660837" y="294068"/>
                  <a:pt x="2663839" y="264911"/>
                  <a:pt x="2646986" y="248728"/>
                </a:cubicBezTo>
                <a:cubicBezTo>
                  <a:pt x="2680120" y="248423"/>
                  <a:pt x="3024562" y="270607"/>
                  <a:pt x="2933268" y="147860"/>
                </a:cubicBezTo>
                <a:cubicBezTo>
                  <a:pt x="2897146" y="99292"/>
                  <a:pt x="2784741" y="141185"/>
                  <a:pt x="2733730" y="129746"/>
                </a:cubicBezTo>
                <a:cubicBezTo>
                  <a:pt x="2687191" y="119318"/>
                  <a:pt x="2712340" y="113978"/>
                  <a:pt x="2674228" y="92714"/>
                </a:cubicBezTo>
                <a:cubicBezTo>
                  <a:pt x="2645243" y="76512"/>
                  <a:pt x="2577937" y="90329"/>
                  <a:pt x="2545541" y="90608"/>
                </a:cubicBezTo>
                <a:cubicBezTo>
                  <a:pt x="2178679" y="93790"/>
                  <a:pt x="1798168" y="126162"/>
                  <a:pt x="1433755" y="84322"/>
                </a:cubicBezTo>
                <a:cubicBezTo>
                  <a:pt x="1250435" y="63272"/>
                  <a:pt x="1068009" y="35204"/>
                  <a:pt x="884694" y="14329"/>
                </a:cubicBezTo>
                <a:cubicBezTo>
                  <a:pt x="735538" y="-2670"/>
                  <a:pt x="577346" y="-17628"/>
                  <a:pt x="437822" y="50816"/>
                </a:cubicBezTo>
                <a:cubicBezTo>
                  <a:pt x="408273" y="65313"/>
                  <a:pt x="379241" y="98372"/>
                  <a:pt x="350878" y="109668"/>
                </a:cubicBezTo>
                <a:cubicBezTo>
                  <a:pt x="319765" y="122060"/>
                  <a:pt x="256894" y="110485"/>
                  <a:pt x="223021" y="110776"/>
                </a:cubicBezTo>
                <a:cubicBezTo>
                  <a:pt x="169871" y="111243"/>
                  <a:pt x="91482" y="94445"/>
                  <a:pt x="65516" y="156032"/>
                </a:cubicBezTo>
                <a:cubicBezTo>
                  <a:pt x="14771" y="276459"/>
                  <a:pt x="346820" y="226382"/>
                  <a:pt x="407333" y="225857"/>
                </a:cubicBezTo>
                <a:cubicBezTo>
                  <a:pt x="382988" y="261223"/>
                  <a:pt x="391356" y="241942"/>
                  <a:pt x="371547" y="263673"/>
                </a:cubicBezTo>
                <a:cubicBezTo>
                  <a:pt x="362285" y="273835"/>
                  <a:pt x="349860" y="279920"/>
                  <a:pt x="342859" y="293031"/>
                </a:cubicBezTo>
                <a:cubicBezTo>
                  <a:pt x="330422" y="316362"/>
                  <a:pt x="329650" y="341741"/>
                  <a:pt x="348609" y="360995"/>
                </a:cubicBezTo>
                <a:cubicBezTo>
                  <a:pt x="372423" y="385175"/>
                  <a:pt x="435347" y="372596"/>
                  <a:pt x="466199" y="373400"/>
                </a:cubicBezTo>
                <a:lnTo>
                  <a:pt x="651867" y="378221"/>
                </a:lnTo>
                <a:cubicBezTo>
                  <a:pt x="573879" y="380645"/>
                  <a:pt x="441213" y="359583"/>
                  <a:pt x="368747" y="390892"/>
                </a:cubicBezTo>
                <a:cubicBezTo>
                  <a:pt x="343385" y="401851"/>
                  <a:pt x="318806" y="428856"/>
                  <a:pt x="321827" y="458480"/>
                </a:cubicBezTo>
                <a:cubicBezTo>
                  <a:pt x="326746" y="506685"/>
                  <a:pt x="371898" y="503503"/>
                  <a:pt x="409582" y="508026"/>
                </a:cubicBezTo>
                <a:cubicBezTo>
                  <a:pt x="386553" y="531241"/>
                  <a:pt x="371943" y="584630"/>
                  <a:pt x="411339" y="600884"/>
                </a:cubicBezTo>
                <a:cubicBezTo>
                  <a:pt x="343405" y="598350"/>
                  <a:pt x="166928" y="556814"/>
                  <a:pt x="131772" y="635880"/>
                </a:cubicBezTo>
                <a:cubicBezTo>
                  <a:pt x="90289" y="729204"/>
                  <a:pt x="255649" y="721246"/>
                  <a:pt x="307801" y="727908"/>
                </a:cubicBezTo>
                <a:cubicBezTo>
                  <a:pt x="246264" y="741738"/>
                  <a:pt x="233864" y="812043"/>
                  <a:pt x="286249" y="840461"/>
                </a:cubicBezTo>
                <a:cubicBezTo>
                  <a:pt x="316266" y="856741"/>
                  <a:pt x="382177" y="852127"/>
                  <a:pt x="416433" y="856054"/>
                </a:cubicBezTo>
                <a:cubicBezTo>
                  <a:pt x="459851" y="861049"/>
                  <a:pt x="503294" y="865849"/>
                  <a:pt x="546760" y="870455"/>
                </a:cubicBezTo>
                <a:lnTo>
                  <a:pt x="307074" y="867571"/>
                </a:lnTo>
                <a:cubicBezTo>
                  <a:pt x="234078" y="866696"/>
                  <a:pt x="137690" y="848886"/>
                  <a:pt x="67396" y="864693"/>
                </a:cubicBezTo>
                <a:cubicBezTo>
                  <a:pt x="34339" y="872127"/>
                  <a:pt x="1522" y="890137"/>
                  <a:pt x="64" y="929676"/>
                </a:cubicBezTo>
                <a:cubicBezTo>
                  <a:pt x="-1912" y="983266"/>
                  <a:pt x="42072" y="980823"/>
                  <a:pt x="83198" y="981970"/>
                </a:cubicBezTo>
                <a:cubicBezTo>
                  <a:pt x="403995" y="990907"/>
                  <a:pt x="725407" y="989695"/>
                  <a:pt x="1046308" y="993552"/>
                </a:cubicBezTo>
                <a:lnTo>
                  <a:pt x="2007104" y="1005107"/>
                </a:lnTo>
                <a:lnTo>
                  <a:pt x="2216500" y="1007628"/>
                </a:lnTo>
                <a:cubicBezTo>
                  <a:pt x="2281116" y="1008406"/>
                  <a:pt x="2380661" y="1029870"/>
                  <a:pt x="2442301" y="1008062"/>
                </a:cubicBezTo>
                <a:cubicBezTo>
                  <a:pt x="2472610" y="997343"/>
                  <a:pt x="2504525" y="959819"/>
                  <a:pt x="2492366" y="924777"/>
                </a:cubicBezTo>
                <a:cubicBezTo>
                  <a:pt x="2474159" y="872366"/>
                  <a:pt x="2381750" y="891530"/>
                  <a:pt x="2340339" y="890376"/>
                </a:cubicBezTo>
                <a:cubicBezTo>
                  <a:pt x="2462000" y="767804"/>
                  <a:pt x="2123203" y="781913"/>
                  <a:pt x="2079834" y="779146"/>
                </a:cubicBezTo>
                <a:cubicBezTo>
                  <a:pt x="2324102" y="782416"/>
                  <a:pt x="2568385" y="784145"/>
                  <a:pt x="2812683" y="784331"/>
                </a:cubicBezTo>
                <a:cubicBezTo>
                  <a:pt x="2871480" y="784361"/>
                  <a:pt x="2930277" y="784307"/>
                  <a:pt x="2989075" y="784168"/>
                </a:cubicBezTo>
                <a:cubicBezTo>
                  <a:pt x="3032100" y="784065"/>
                  <a:pt x="3097105" y="797474"/>
                  <a:pt x="3136247" y="778206"/>
                </a:cubicBezTo>
                <a:cubicBezTo>
                  <a:pt x="3182345" y="755575"/>
                  <a:pt x="3205465" y="667332"/>
                  <a:pt x="3132430" y="666969"/>
                </a:cubicBezTo>
                <a:close/>
                <a:moveTo>
                  <a:pt x="587432" y="607728"/>
                </a:moveTo>
                <a:cubicBezTo>
                  <a:pt x="565083" y="606864"/>
                  <a:pt x="542732" y="605999"/>
                  <a:pt x="520380" y="605135"/>
                </a:cubicBezTo>
                <a:lnTo>
                  <a:pt x="750245" y="605135"/>
                </a:lnTo>
                <a:cubicBezTo>
                  <a:pt x="745967" y="625232"/>
                  <a:pt x="610922" y="608687"/>
                  <a:pt x="587432" y="60772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4"/>
          <p:cNvSpPr txBox="1">
            <a:spLocks noGrp="1"/>
          </p:cNvSpPr>
          <p:nvPr>
            <p:ph type="body" idx="1"/>
          </p:nvPr>
        </p:nvSpPr>
        <p:spPr>
          <a:xfrm>
            <a:off x="1216025" y="1552200"/>
            <a:ext cx="5456700" cy="2304000"/>
          </a:xfrm>
          <a:prstGeom prst="rect">
            <a:avLst/>
          </a:prstGeom>
        </p:spPr>
        <p:txBody>
          <a:bodyPr spcFirstLastPara="1" wrap="square" lIns="0" tIns="0" rIns="0" bIns="0" anchor="t" anchorCtr="0">
            <a:noAutofit/>
          </a:bodyPr>
          <a:lstStyle>
            <a:lvl1pPr marL="457200" lvl="0" indent="-419100" rtl="0">
              <a:lnSpc>
                <a:spcPct val="115000"/>
              </a:lnSpc>
              <a:spcBef>
                <a:spcPts val="600"/>
              </a:spcBef>
              <a:spcAft>
                <a:spcPts val="0"/>
              </a:spcAft>
              <a:buSzPts val="3000"/>
              <a:buChar char="✘"/>
              <a:defRPr sz="3000"/>
            </a:lvl1pPr>
            <a:lvl2pPr marL="914400" lvl="1" indent="-419100" rtl="0">
              <a:lnSpc>
                <a:spcPct val="115000"/>
              </a:lnSpc>
              <a:spcBef>
                <a:spcPts val="0"/>
              </a:spcBef>
              <a:spcAft>
                <a:spcPts val="0"/>
              </a:spcAft>
              <a:buSzPts val="3000"/>
              <a:buChar char="✗"/>
              <a:defRPr sz="3000"/>
            </a:lvl2pPr>
            <a:lvl3pPr marL="1371600" lvl="2" indent="-419100" rtl="0">
              <a:lnSpc>
                <a:spcPct val="115000"/>
              </a:lnSpc>
              <a:spcBef>
                <a:spcPts val="0"/>
              </a:spcBef>
              <a:spcAft>
                <a:spcPts val="0"/>
              </a:spcAft>
              <a:buSzPts val="3000"/>
              <a:buChar char="■"/>
              <a:defRPr sz="3000"/>
            </a:lvl3pPr>
            <a:lvl4pPr marL="1828800" lvl="3" indent="-419100" rtl="0">
              <a:lnSpc>
                <a:spcPct val="115000"/>
              </a:lnSpc>
              <a:spcBef>
                <a:spcPts val="0"/>
              </a:spcBef>
              <a:spcAft>
                <a:spcPts val="0"/>
              </a:spcAft>
              <a:buSzPts val="3000"/>
              <a:buChar char="●"/>
              <a:defRPr sz="3000"/>
            </a:lvl4pPr>
            <a:lvl5pPr marL="2286000" lvl="4" indent="-419100" rtl="0">
              <a:lnSpc>
                <a:spcPct val="115000"/>
              </a:lnSpc>
              <a:spcBef>
                <a:spcPts val="0"/>
              </a:spcBef>
              <a:spcAft>
                <a:spcPts val="0"/>
              </a:spcAft>
              <a:buSzPts val="3000"/>
              <a:buChar char="○"/>
              <a:defRPr sz="3000"/>
            </a:lvl5pPr>
            <a:lvl6pPr marL="2743200" lvl="5" indent="-419100" rtl="0">
              <a:lnSpc>
                <a:spcPct val="115000"/>
              </a:lnSpc>
              <a:spcBef>
                <a:spcPts val="0"/>
              </a:spcBef>
              <a:spcAft>
                <a:spcPts val="0"/>
              </a:spcAft>
              <a:buSzPts val="3000"/>
              <a:buChar char="■"/>
              <a:defRPr sz="3000"/>
            </a:lvl6pPr>
            <a:lvl7pPr marL="3200400" lvl="6" indent="-419100" rtl="0">
              <a:lnSpc>
                <a:spcPct val="115000"/>
              </a:lnSpc>
              <a:spcBef>
                <a:spcPts val="0"/>
              </a:spcBef>
              <a:spcAft>
                <a:spcPts val="0"/>
              </a:spcAft>
              <a:buSzPts val="3000"/>
              <a:buChar char="●"/>
              <a:defRPr sz="3000"/>
            </a:lvl7pPr>
            <a:lvl8pPr marL="3657600" lvl="7" indent="-419100" rtl="0">
              <a:lnSpc>
                <a:spcPct val="115000"/>
              </a:lnSpc>
              <a:spcBef>
                <a:spcPts val="0"/>
              </a:spcBef>
              <a:spcAft>
                <a:spcPts val="0"/>
              </a:spcAft>
              <a:buSzPts val="3000"/>
              <a:buChar char="○"/>
              <a:defRPr sz="3000"/>
            </a:lvl8pPr>
            <a:lvl9pPr marL="4114800" lvl="8" indent="-419100">
              <a:lnSpc>
                <a:spcPct val="115000"/>
              </a:lnSpc>
              <a:spcBef>
                <a:spcPts val="0"/>
              </a:spcBef>
              <a:spcAft>
                <a:spcPts val="0"/>
              </a:spcAft>
              <a:buSzPts val="3000"/>
              <a:buChar char="■"/>
              <a:defRPr sz="3000"/>
            </a:lvl9pPr>
          </a:lstStyle>
          <a:p>
            <a:endParaRPr/>
          </a:p>
        </p:txBody>
      </p:sp>
      <p:sp>
        <p:nvSpPr>
          <p:cNvPr id="30" name="Google Shape;30;p4"/>
          <p:cNvSpPr txBox="1"/>
          <p:nvPr/>
        </p:nvSpPr>
        <p:spPr>
          <a:xfrm>
            <a:off x="1216025" y="6289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dk1"/>
                </a:solidFill>
                <a:latin typeface="Raleway"/>
                <a:ea typeface="Raleway"/>
                <a:cs typeface="Raleway"/>
                <a:sym typeface="Raleway"/>
              </a:rPr>
              <a:t>“</a:t>
            </a:r>
            <a:endParaRPr sz="9600" b="1">
              <a:solidFill>
                <a:schemeClr val="dk1"/>
              </a:solidFill>
              <a:latin typeface="Raleway"/>
              <a:ea typeface="Raleway"/>
              <a:cs typeface="Raleway"/>
              <a:sym typeface="Raleway"/>
            </a:endParaRPr>
          </a:p>
        </p:txBody>
      </p:sp>
      <p:sp>
        <p:nvSpPr>
          <p:cNvPr id="31" name="Google Shape;3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1482850" y="-478441"/>
            <a:ext cx="1691129" cy="1577178"/>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4"/>
          <p:cNvSpPr/>
          <p:nvPr/>
        </p:nvSpPr>
        <p:spPr>
          <a:xfrm>
            <a:off x="7524748" y="2004302"/>
            <a:ext cx="2169605" cy="2139034"/>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4"/>
          <p:cNvSpPr/>
          <p:nvPr/>
        </p:nvSpPr>
        <p:spPr>
          <a:xfrm rot="5828734">
            <a:off x="6579602" y="3865726"/>
            <a:ext cx="2358243" cy="11593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rot="2087446">
            <a:off x="-347111" y="4074972"/>
            <a:ext cx="1577102" cy="138040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000753" y="-218972"/>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38" name="Google Shape;38;p5"/>
          <p:cNvSpPr/>
          <p:nvPr/>
        </p:nvSpPr>
        <p:spPr>
          <a:xfrm>
            <a:off x="-258525" y="-549627"/>
            <a:ext cx="2337836" cy="230489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5"/>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5"/>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5"/>
          <p:cNvSpPr/>
          <p:nvPr/>
        </p:nvSpPr>
        <p:spPr>
          <a:xfrm>
            <a:off x="-608751" y="100317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44" name="Google Shape;44;p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5" name="Google Shape;4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6"/>
          <p:cNvSpPr/>
          <p:nvPr/>
        </p:nvSpPr>
        <p:spPr>
          <a:xfrm>
            <a:off x="-544275" y="322850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6"/>
          <p:cNvSpPr/>
          <p:nvPr/>
        </p:nvSpPr>
        <p:spPr>
          <a:xfrm rot="5400000">
            <a:off x="7272240"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a:off x="685804" y="-380379"/>
            <a:ext cx="2346749" cy="209007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6"/>
          <p:cNvSpPr/>
          <p:nvPr/>
        </p:nvSpPr>
        <p:spPr>
          <a:xfrm>
            <a:off x="8237775" y="436811"/>
            <a:ext cx="1780932" cy="1755838"/>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6"/>
          <p:cNvSpPr/>
          <p:nvPr/>
        </p:nvSpPr>
        <p:spPr>
          <a:xfrm>
            <a:off x="602736" y="4310518"/>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6"/>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53" name="Google Shape;53;p6"/>
          <p:cNvSpPr txBox="1">
            <a:spLocks noGrp="1"/>
          </p:cNvSpPr>
          <p:nvPr>
            <p:ph type="body" idx="1"/>
          </p:nvPr>
        </p:nvSpPr>
        <p:spPr>
          <a:xfrm>
            <a:off x="1216025"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body" idx="2"/>
          </p:nvPr>
        </p:nvSpPr>
        <p:spPr>
          <a:xfrm>
            <a:off x="4939920"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5" name="Google Shape;55;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sp>
        <p:nvSpPr>
          <p:cNvPr id="57" name="Google Shape;57;p7"/>
          <p:cNvSpPr/>
          <p:nvPr/>
        </p:nvSpPr>
        <p:spPr>
          <a:xfrm>
            <a:off x="7685537" y="1390705"/>
            <a:ext cx="2138785" cy="2202352"/>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7"/>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7"/>
          <p:cNvSpPr/>
          <p:nvPr/>
        </p:nvSpPr>
        <p:spPr>
          <a:xfrm>
            <a:off x="1183975" y="-519363"/>
            <a:ext cx="1832056" cy="170860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7"/>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7"/>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3" name="Google Shape;63;p7"/>
          <p:cNvSpPr txBox="1">
            <a:spLocks noGrp="1"/>
          </p:cNvSpPr>
          <p:nvPr>
            <p:ph type="body" idx="1"/>
          </p:nvPr>
        </p:nvSpPr>
        <p:spPr>
          <a:xfrm>
            <a:off x="1183975"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4" name="Google Shape;64;p7"/>
          <p:cNvSpPr txBox="1">
            <a:spLocks noGrp="1"/>
          </p:cNvSpPr>
          <p:nvPr>
            <p:ph type="body" idx="2"/>
          </p:nvPr>
        </p:nvSpPr>
        <p:spPr>
          <a:xfrm>
            <a:off x="3542027"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5" name="Google Shape;65;p7"/>
          <p:cNvSpPr txBox="1">
            <a:spLocks noGrp="1"/>
          </p:cNvSpPr>
          <p:nvPr>
            <p:ph type="body" idx="3"/>
          </p:nvPr>
        </p:nvSpPr>
        <p:spPr>
          <a:xfrm>
            <a:off x="5900079"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6" name="Google Shape;6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p:nvPr/>
        </p:nvSpPr>
        <p:spPr>
          <a:xfrm rot="3886626">
            <a:off x="-462593" y="-88356"/>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8"/>
          <p:cNvSpPr/>
          <p:nvPr/>
        </p:nvSpPr>
        <p:spPr>
          <a:xfrm rot="-1859020">
            <a:off x="564045" y="369917"/>
            <a:ext cx="1439126" cy="1790687"/>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8"/>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71" name="Google Shape;7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8"/>
          <p:cNvSpPr/>
          <p:nvPr/>
        </p:nvSpPr>
        <p:spPr>
          <a:xfrm>
            <a:off x="630174" y="4286374"/>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8"/>
          <p:cNvSpPr/>
          <p:nvPr/>
        </p:nvSpPr>
        <p:spPr>
          <a:xfrm>
            <a:off x="-327075" y="4286376"/>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8"/>
          <p:cNvSpPr/>
          <p:nvPr/>
        </p:nvSpPr>
        <p:spPr>
          <a:xfrm rot="10039177">
            <a:off x="6208704" y="4295609"/>
            <a:ext cx="2660802" cy="130323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8"/>
          <p:cNvSpPr/>
          <p:nvPr/>
        </p:nvSpPr>
        <p:spPr>
          <a:xfrm>
            <a:off x="7826250" y="448624"/>
            <a:ext cx="1857351" cy="173219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9"/>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9"/>
          <p:cNvSpPr/>
          <p:nvPr/>
        </p:nvSpPr>
        <p:spPr>
          <a:xfrm>
            <a:off x="991200" y="-435573"/>
            <a:ext cx="1542974" cy="1439006"/>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9"/>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9"/>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9"/>
          <p:cNvSpPr txBox="1">
            <a:spLocks noGrp="1"/>
          </p:cNvSpPr>
          <p:nvPr>
            <p:ph type="body" idx="1"/>
          </p:nvPr>
        </p:nvSpPr>
        <p:spPr>
          <a:xfrm>
            <a:off x="1216025" y="0"/>
            <a:ext cx="1415700" cy="5143500"/>
          </a:xfrm>
          <a:prstGeom prst="rect">
            <a:avLst/>
          </a:prstGeom>
        </p:spPr>
        <p:txBody>
          <a:bodyPr spcFirstLastPara="1" wrap="square" lIns="0" tIns="0" rIns="0" bIns="0" anchor="ctr" anchorCtr="0">
            <a:noAutofit/>
          </a:bodyPr>
          <a:lstStyle>
            <a:lvl1pPr marL="457200" lvl="0" indent="-228600">
              <a:spcBef>
                <a:spcPts val="360"/>
              </a:spcBef>
              <a:spcAft>
                <a:spcPts val="0"/>
              </a:spcAft>
              <a:buSzPts val="1400"/>
              <a:buNone/>
              <a:defRPr sz="1400"/>
            </a:lvl1pPr>
          </a:lstStyle>
          <a:p>
            <a:endParaRPr/>
          </a:p>
        </p:txBody>
      </p:sp>
      <p:sp>
        <p:nvSpPr>
          <p:cNvPr id="82" name="Google Shape;82;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9"/>
          <p:cNvSpPr/>
          <p:nvPr/>
        </p:nvSpPr>
        <p:spPr>
          <a:xfrm rot="-5400000">
            <a:off x="7814124" y="1453499"/>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6025" y="1003175"/>
            <a:ext cx="6711900" cy="6231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1216025" y="1863126"/>
            <a:ext cx="6711900" cy="2494200"/>
          </a:xfrm>
          <a:prstGeom prst="rect">
            <a:avLst/>
          </a:prstGeom>
          <a:noFill/>
          <a:ln>
            <a:noFill/>
          </a:ln>
        </p:spPr>
        <p:txBody>
          <a:bodyPr spcFirstLastPara="1" wrap="square" lIns="0" tIns="0" rIns="0" bIns="0" anchor="t" anchorCtr="0">
            <a:noAutofit/>
          </a:bodyPr>
          <a:lstStyle>
            <a:lvl1pPr marL="457200" lvl="0" indent="-342900">
              <a:spcBef>
                <a:spcPts val="60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1pPr>
            <a:lvl2pPr marL="914400" lvl="1" indent="-342900">
              <a:spcBef>
                <a:spcPts val="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2pPr>
            <a:lvl3pPr marL="1371600" lvl="2"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3pPr>
            <a:lvl4pPr marL="1828800" lvl="3"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4pPr>
            <a:lvl5pPr marL="2286000" lvl="4"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5pPr>
            <a:lvl6pPr marL="2743200" lvl="5"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6pPr>
            <a:lvl7pPr marL="3200400" lvl="6"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7pPr>
            <a:lvl8pPr marL="3657600" lvl="7"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8pPr>
            <a:lvl9pPr marL="4114800" lvl="8"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dk1"/>
                </a:solidFill>
                <a:latin typeface="Work Sans Regular"/>
                <a:ea typeface="Work Sans Regular"/>
                <a:cs typeface="Work Sans Regular"/>
                <a:sym typeface="Work Sans Regular"/>
              </a:defRPr>
            </a:lvl1pPr>
            <a:lvl2pPr lvl="1" algn="r">
              <a:buNone/>
              <a:defRPr sz="1300">
                <a:solidFill>
                  <a:schemeClr val="dk1"/>
                </a:solidFill>
                <a:latin typeface="Work Sans Regular"/>
                <a:ea typeface="Work Sans Regular"/>
                <a:cs typeface="Work Sans Regular"/>
                <a:sym typeface="Work Sans Regular"/>
              </a:defRPr>
            </a:lvl2pPr>
            <a:lvl3pPr lvl="2" algn="r">
              <a:buNone/>
              <a:defRPr sz="1300">
                <a:solidFill>
                  <a:schemeClr val="dk1"/>
                </a:solidFill>
                <a:latin typeface="Work Sans Regular"/>
                <a:ea typeface="Work Sans Regular"/>
                <a:cs typeface="Work Sans Regular"/>
                <a:sym typeface="Work Sans Regular"/>
              </a:defRPr>
            </a:lvl3pPr>
            <a:lvl4pPr lvl="3" algn="r">
              <a:buNone/>
              <a:defRPr sz="1300">
                <a:solidFill>
                  <a:schemeClr val="dk1"/>
                </a:solidFill>
                <a:latin typeface="Work Sans Regular"/>
                <a:ea typeface="Work Sans Regular"/>
                <a:cs typeface="Work Sans Regular"/>
                <a:sym typeface="Work Sans Regular"/>
              </a:defRPr>
            </a:lvl4pPr>
            <a:lvl5pPr lvl="4" algn="r">
              <a:buNone/>
              <a:defRPr sz="1300">
                <a:solidFill>
                  <a:schemeClr val="dk1"/>
                </a:solidFill>
                <a:latin typeface="Work Sans Regular"/>
                <a:ea typeface="Work Sans Regular"/>
                <a:cs typeface="Work Sans Regular"/>
                <a:sym typeface="Work Sans Regular"/>
              </a:defRPr>
            </a:lvl5pPr>
            <a:lvl6pPr lvl="5" algn="r">
              <a:buNone/>
              <a:defRPr sz="1300">
                <a:solidFill>
                  <a:schemeClr val="dk1"/>
                </a:solidFill>
                <a:latin typeface="Work Sans Regular"/>
                <a:ea typeface="Work Sans Regular"/>
                <a:cs typeface="Work Sans Regular"/>
                <a:sym typeface="Work Sans Regular"/>
              </a:defRPr>
            </a:lvl6pPr>
            <a:lvl7pPr lvl="6" algn="r">
              <a:buNone/>
              <a:defRPr sz="1300">
                <a:solidFill>
                  <a:schemeClr val="dk1"/>
                </a:solidFill>
                <a:latin typeface="Work Sans Regular"/>
                <a:ea typeface="Work Sans Regular"/>
                <a:cs typeface="Work Sans Regular"/>
                <a:sym typeface="Work Sans Regular"/>
              </a:defRPr>
            </a:lvl7pPr>
            <a:lvl8pPr lvl="7" algn="r">
              <a:buNone/>
              <a:defRPr sz="1300">
                <a:solidFill>
                  <a:schemeClr val="dk1"/>
                </a:solidFill>
                <a:latin typeface="Work Sans Regular"/>
                <a:ea typeface="Work Sans Regular"/>
                <a:cs typeface="Work Sans Regular"/>
                <a:sym typeface="Work Sans Regular"/>
              </a:defRPr>
            </a:lvl8pPr>
            <a:lvl9pPr lvl="8" algn="r">
              <a:buNone/>
              <a:defRPr sz="1300">
                <a:solidFill>
                  <a:schemeClr val="dk1"/>
                </a:solidFill>
                <a:latin typeface="Work Sans Regular"/>
                <a:ea typeface="Work Sans Regular"/>
                <a:cs typeface="Work Sans Regular"/>
                <a:sym typeface="Work Sans Regula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historicmissourians.shsmo.org/historicmissourian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vacationidea.com/missouri/best-places-to-visit-in-missouri.html" TargetMode="External"/><Relationship Id="rId3" Type="http://schemas.openxmlformats.org/officeDocument/2006/relationships/hyperlink" Target="https://www.atlasobscura.com/things-to-do/missouri" TargetMode="External"/><Relationship Id="rId7" Type="http://schemas.openxmlformats.org/officeDocument/2006/relationships/hyperlink" Target="https://www.roadsideamerica.com/location/mo"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onlyinyourstate.com/missouri/unique-attractions-mo/" TargetMode="External"/><Relationship Id="rId5" Type="http://schemas.openxmlformats.org/officeDocument/2006/relationships/hyperlink" Target="https://www.midwestliving.com/travel/missouri/20-top-things-to-do-missouri/" TargetMode="External"/><Relationship Id="rId4" Type="http://schemas.openxmlformats.org/officeDocument/2006/relationships/hyperlink" Target="https://mostateparks.com/" TargetMode="External"/><Relationship Id="rId9" Type="http://schemas.openxmlformats.org/officeDocument/2006/relationships/hyperlink" Target="https://www.atlasobscura.com/things-to-do/missouri/plac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drive.google.com/file/d/1XgeDxYjpGKTImy8oHkLfxqYpwZw1kRwa/vie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kids.nationalgeographic.com/geography/states/article/missouri"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mentalfloss.com/article/72079/25-facts-about-missouri-show-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ballotpedia.org/Missouri_Constitution"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sos.mo.gov/symbol/capitol" TargetMode="External"/><Relationship Id="rId5" Type="http://schemas.openxmlformats.org/officeDocument/2006/relationships/hyperlink" Target="https://www.discoverstcharles.com/about/history/first-capitol/" TargetMode="External"/><Relationship Id="rId4" Type="http://schemas.openxmlformats.org/officeDocument/2006/relationships/hyperlink" Target="https://www.history.com/topics/us-states/missour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theus50.com/missouri/history.ph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native-land.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theus50.com/missouri/history.php"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2</a:t>
            </a:r>
            <a:r>
              <a:rPr lang="en" u="sng">
                <a:solidFill>
                  <a:schemeClr val="hlink"/>
                </a:solidFill>
                <a:hlinkClick r:id="rId3"/>
              </a:rPr>
              <a:t> Famous Missourians</a:t>
            </a:r>
            <a:endParaRPr/>
          </a:p>
        </p:txBody>
      </p:sp>
      <p:sp>
        <p:nvSpPr>
          <p:cNvPr id="187" name="Google Shape;187;p24"/>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What to Include:</a:t>
            </a:r>
            <a:endParaRPr/>
          </a:p>
          <a:p>
            <a:pPr marL="457200" lvl="0" indent="-342900" algn="l" rtl="0">
              <a:spcBef>
                <a:spcPts val="600"/>
              </a:spcBef>
              <a:spcAft>
                <a:spcPts val="0"/>
              </a:spcAft>
              <a:buSzPts val="1800"/>
              <a:buChar char="✘"/>
            </a:pPr>
            <a:r>
              <a:rPr lang="en"/>
              <a:t>Photo</a:t>
            </a:r>
            <a:endParaRPr/>
          </a:p>
          <a:p>
            <a:pPr marL="457200" lvl="0" indent="-342900" algn="l" rtl="0">
              <a:spcBef>
                <a:spcPts val="0"/>
              </a:spcBef>
              <a:spcAft>
                <a:spcPts val="0"/>
              </a:spcAft>
              <a:buSzPts val="1800"/>
              <a:buChar char="✘"/>
            </a:pPr>
            <a:r>
              <a:rPr lang="en"/>
              <a:t>Occupation</a:t>
            </a:r>
            <a:endParaRPr/>
          </a:p>
          <a:p>
            <a:pPr marL="457200" lvl="0" indent="-342900" algn="l" rtl="0">
              <a:spcBef>
                <a:spcPts val="0"/>
              </a:spcBef>
              <a:spcAft>
                <a:spcPts val="0"/>
              </a:spcAft>
              <a:buSzPts val="1800"/>
              <a:buChar char="✘"/>
            </a:pPr>
            <a:r>
              <a:rPr lang="en"/>
              <a:t>Quote</a:t>
            </a:r>
            <a:endParaRPr/>
          </a:p>
          <a:p>
            <a:pPr marL="457200" lvl="0" indent="-342900" algn="l" rtl="0">
              <a:spcBef>
                <a:spcPts val="0"/>
              </a:spcBef>
              <a:spcAft>
                <a:spcPts val="0"/>
              </a:spcAft>
              <a:buSzPts val="1800"/>
              <a:buChar char="✘"/>
            </a:pPr>
            <a:r>
              <a:rPr lang="en"/>
              <a:t>Why you selected that person</a:t>
            </a:r>
            <a:endParaRPr/>
          </a:p>
          <a:p>
            <a:pPr marL="457200" lvl="0" indent="-342900" algn="l" rtl="0">
              <a:spcBef>
                <a:spcPts val="0"/>
              </a:spcBef>
              <a:spcAft>
                <a:spcPts val="0"/>
              </a:spcAft>
              <a:buSzPts val="1800"/>
              <a:buChar char="✘"/>
            </a:pPr>
            <a:r>
              <a:rPr lang="en"/>
              <a:t>One question you would ask them:</a:t>
            </a:r>
            <a:endParaRPr/>
          </a:p>
          <a:p>
            <a:pPr marL="0" lvl="0" indent="0" algn="l" rtl="0">
              <a:spcBef>
                <a:spcPts val="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Famous Missourian #1</a:t>
            </a:r>
            <a:endParaRPr/>
          </a:p>
        </p:txBody>
      </p:sp>
      <p:sp>
        <p:nvSpPr>
          <p:cNvPr id="193" name="Google Shape;193;p2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Famous Missourian #2</a:t>
            </a:r>
            <a:endParaRPr/>
          </a:p>
        </p:txBody>
      </p:sp>
      <p:sp>
        <p:nvSpPr>
          <p:cNvPr id="199" name="Google Shape;199;p26"/>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191225" y="404200"/>
            <a:ext cx="8641200" cy="613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Plan A State Tour: </a:t>
            </a:r>
            <a:r>
              <a:rPr lang="en" u="sng">
                <a:solidFill>
                  <a:schemeClr val="hlink"/>
                </a:solidFill>
                <a:hlinkClick r:id="rId3"/>
              </a:rPr>
              <a:t>Atlas Obscura</a:t>
            </a:r>
            <a:endParaRPr/>
          </a:p>
        </p:txBody>
      </p:sp>
      <p:sp>
        <p:nvSpPr>
          <p:cNvPr id="205" name="Google Shape;205;p27"/>
          <p:cNvSpPr txBox="1">
            <a:spLocks noGrp="1"/>
          </p:cNvSpPr>
          <p:nvPr>
            <p:ph type="body" idx="1"/>
          </p:nvPr>
        </p:nvSpPr>
        <p:spPr>
          <a:xfrm>
            <a:off x="680275" y="1746900"/>
            <a:ext cx="8084100" cy="3130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a:t>You are incharge of creating a ROAD TRIP through the state of Missouri.</a:t>
            </a:r>
            <a:endParaRPr sz="1400"/>
          </a:p>
          <a:p>
            <a:pPr marL="0" lvl="0" indent="0" algn="l" rtl="0">
              <a:spcBef>
                <a:spcPts val="600"/>
              </a:spcBef>
              <a:spcAft>
                <a:spcPts val="0"/>
              </a:spcAft>
              <a:buNone/>
            </a:pPr>
            <a:r>
              <a:rPr lang="en" sz="1400"/>
              <a:t> What do you need to include?</a:t>
            </a:r>
            <a:endParaRPr sz="1400"/>
          </a:p>
          <a:p>
            <a:pPr marL="457200" lvl="0" indent="-279400" algn="l" rtl="0">
              <a:spcBef>
                <a:spcPts val="600"/>
              </a:spcBef>
              <a:spcAft>
                <a:spcPts val="0"/>
              </a:spcAft>
              <a:buSzPts val="800"/>
              <a:buChar char="-"/>
            </a:pPr>
            <a:r>
              <a:rPr lang="en" sz="1400" b="1" u="sng">
                <a:latin typeface="Work Sans"/>
                <a:ea typeface="Work Sans"/>
                <a:cs typeface="Work Sans"/>
                <a:sym typeface="Work Sans"/>
              </a:rPr>
              <a:t>2</a:t>
            </a:r>
            <a:r>
              <a:rPr lang="en" sz="1400" b="1" u="sng">
                <a:solidFill>
                  <a:schemeClr val="hlink"/>
                </a:solidFill>
                <a:latin typeface="Work Sans"/>
                <a:ea typeface="Work Sans"/>
                <a:cs typeface="Work Sans"/>
                <a:sym typeface="Work Sans"/>
                <a:hlinkClick r:id="rId4"/>
              </a:rPr>
              <a:t> State Parks</a:t>
            </a:r>
            <a:r>
              <a:rPr lang="en" sz="1400" b="1" u="sng">
                <a:latin typeface="Work Sans"/>
                <a:ea typeface="Work Sans"/>
                <a:cs typeface="Work Sans"/>
                <a:sym typeface="Work Sans"/>
              </a:rPr>
              <a:t>:</a:t>
            </a:r>
            <a:r>
              <a:rPr lang="en" sz="1400"/>
              <a:t> </a:t>
            </a:r>
            <a:endParaRPr sz="1400"/>
          </a:p>
          <a:p>
            <a:pPr marL="914400" lvl="1" indent="-279400" algn="l" rtl="0">
              <a:spcBef>
                <a:spcPts val="0"/>
              </a:spcBef>
              <a:spcAft>
                <a:spcPts val="0"/>
              </a:spcAft>
              <a:buSzPts val="800"/>
              <a:buChar char="-"/>
            </a:pPr>
            <a:r>
              <a:rPr lang="en" sz="1400"/>
              <a:t>What you can do there?</a:t>
            </a:r>
            <a:endParaRPr sz="1400"/>
          </a:p>
          <a:p>
            <a:pPr marL="914400" lvl="1" indent="-279400" algn="l" rtl="0">
              <a:spcBef>
                <a:spcPts val="0"/>
              </a:spcBef>
              <a:spcAft>
                <a:spcPts val="0"/>
              </a:spcAft>
              <a:buSzPts val="800"/>
              <a:buChar char="-"/>
            </a:pPr>
            <a:r>
              <a:rPr lang="en" sz="1400"/>
              <a:t>What can you expect to see?</a:t>
            </a:r>
            <a:endParaRPr sz="1400"/>
          </a:p>
          <a:p>
            <a:pPr marL="914400" lvl="1" indent="-279400" algn="l" rtl="0">
              <a:spcBef>
                <a:spcPts val="0"/>
              </a:spcBef>
              <a:spcAft>
                <a:spcPts val="0"/>
              </a:spcAft>
              <a:buSzPts val="800"/>
              <a:buChar char="-"/>
            </a:pPr>
            <a:r>
              <a:rPr lang="en" sz="1400"/>
              <a:t>When should you go?</a:t>
            </a:r>
            <a:endParaRPr sz="1400"/>
          </a:p>
          <a:p>
            <a:pPr marL="914400" lvl="1" indent="-317500" algn="l" rtl="0">
              <a:spcBef>
                <a:spcPts val="0"/>
              </a:spcBef>
              <a:spcAft>
                <a:spcPts val="0"/>
              </a:spcAft>
              <a:buSzPts val="1400"/>
              <a:buChar char="-"/>
            </a:pPr>
            <a:r>
              <a:rPr lang="en" sz="1400"/>
              <a:t>Where is it?</a:t>
            </a:r>
            <a:endParaRPr sz="1400"/>
          </a:p>
          <a:p>
            <a:pPr marL="457200" lvl="0" indent="-279400" algn="l" rtl="0">
              <a:spcBef>
                <a:spcPts val="0"/>
              </a:spcBef>
              <a:spcAft>
                <a:spcPts val="0"/>
              </a:spcAft>
              <a:buSzPts val="800"/>
              <a:buFont typeface="Work Sans"/>
              <a:buChar char="-"/>
            </a:pPr>
            <a:r>
              <a:rPr lang="en" sz="1400" b="1" u="sng">
                <a:latin typeface="Work Sans"/>
                <a:ea typeface="Work Sans"/>
                <a:cs typeface="Work Sans"/>
                <a:sym typeface="Work Sans"/>
              </a:rPr>
              <a:t>3 Top Significant Sites:</a:t>
            </a:r>
            <a:endParaRPr sz="1400" b="1" u="sng">
              <a:latin typeface="Work Sans"/>
              <a:ea typeface="Work Sans"/>
              <a:cs typeface="Work Sans"/>
              <a:sym typeface="Work Sans"/>
            </a:endParaRPr>
          </a:p>
          <a:p>
            <a:pPr marL="914400" lvl="1" indent="-279400" algn="l" rtl="0">
              <a:spcBef>
                <a:spcPts val="0"/>
              </a:spcBef>
              <a:spcAft>
                <a:spcPts val="0"/>
              </a:spcAft>
              <a:buSzPts val="800"/>
              <a:buChar char="-"/>
            </a:pPr>
            <a:r>
              <a:rPr lang="en" sz="1400"/>
              <a:t>What makes them special to Missouri?</a:t>
            </a:r>
            <a:endParaRPr sz="1400"/>
          </a:p>
          <a:p>
            <a:pPr marL="914400" lvl="1" indent="-279400" algn="l" rtl="0">
              <a:spcBef>
                <a:spcPts val="0"/>
              </a:spcBef>
              <a:spcAft>
                <a:spcPts val="0"/>
              </a:spcAft>
              <a:buSzPts val="800"/>
              <a:buChar char="-"/>
            </a:pPr>
            <a:r>
              <a:rPr lang="en" sz="1400"/>
              <a:t>Why do you want to go to this spot?</a:t>
            </a:r>
            <a:endParaRPr sz="1400"/>
          </a:p>
          <a:p>
            <a:pPr marL="914400" lvl="1" indent="-279400" algn="l" rtl="0">
              <a:spcBef>
                <a:spcPts val="0"/>
              </a:spcBef>
              <a:spcAft>
                <a:spcPts val="0"/>
              </a:spcAft>
              <a:buSzPts val="800"/>
              <a:buChar char="-"/>
            </a:pPr>
            <a:r>
              <a:rPr lang="en" sz="1400"/>
              <a:t>What can you expect to do or see or learn when you are there?</a:t>
            </a:r>
            <a:endParaRPr sz="1400"/>
          </a:p>
          <a:p>
            <a:pPr marL="914400" lvl="1" indent="-279400" algn="l" rtl="0">
              <a:spcBef>
                <a:spcPts val="0"/>
              </a:spcBef>
              <a:spcAft>
                <a:spcPts val="0"/>
              </a:spcAft>
              <a:buSzPts val="800"/>
              <a:buChar char="-"/>
            </a:pPr>
            <a:r>
              <a:rPr lang="en" sz="1400"/>
              <a:t>How will traveling to this place enrich your life?</a:t>
            </a:r>
            <a:endParaRPr sz="1400"/>
          </a:p>
          <a:p>
            <a:pPr marL="914400" lvl="0" indent="0" algn="l" rtl="0">
              <a:spcBef>
                <a:spcPts val="600"/>
              </a:spcBef>
              <a:spcAft>
                <a:spcPts val="0"/>
              </a:spcAft>
              <a:buNone/>
            </a:pPr>
            <a:r>
              <a:rPr lang="en" sz="1400"/>
              <a:t>(Resources: </a:t>
            </a:r>
            <a:r>
              <a:rPr lang="en" sz="1400" u="sng">
                <a:solidFill>
                  <a:schemeClr val="hlink"/>
                </a:solidFill>
                <a:hlinkClick r:id="rId5"/>
              </a:rPr>
              <a:t>Midwest Living</a:t>
            </a:r>
            <a:r>
              <a:rPr lang="en" sz="1400"/>
              <a:t>, </a:t>
            </a:r>
            <a:r>
              <a:rPr lang="en" sz="1400" u="sng">
                <a:solidFill>
                  <a:schemeClr val="hlink"/>
                </a:solidFill>
                <a:hlinkClick r:id="rId6"/>
              </a:rPr>
              <a:t>Only In Your State</a:t>
            </a:r>
            <a:r>
              <a:rPr lang="en" sz="1400"/>
              <a:t>, </a:t>
            </a:r>
            <a:r>
              <a:rPr lang="en" sz="1400" u="sng">
                <a:solidFill>
                  <a:schemeClr val="hlink"/>
                </a:solidFill>
                <a:hlinkClick r:id="rId7"/>
              </a:rPr>
              <a:t>Roadside America</a:t>
            </a:r>
            <a:r>
              <a:rPr lang="en" sz="1400"/>
              <a:t> </a:t>
            </a:r>
            <a:r>
              <a:rPr lang="en" sz="1400" u="sng">
                <a:solidFill>
                  <a:schemeClr val="hlink"/>
                </a:solidFill>
                <a:hlinkClick r:id="rId8"/>
              </a:rPr>
              <a:t>Vacation Idea</a:t>
            </a:r>
            <a:r>
              <a:rPr lang="en" sz="1400"/>
              <a:t>, </a:t>
            </a:r>
            <a:r>
              <a:rPr lang="en" sz="1400" u="sng">
                <a:solidFill>
                  <a:schemeClr val="hlink"/>
                </a:solidFill>
                <a:hlinkClick r:id="rId9"/>
              </a:rPr>
              <a:t>Atlas Obscura: Unique &amp; Unusual places in Missouri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3,2,1</a:t>
            </a:r>
            <a:endParaRPr/>
          </a:p>
        </p:txBody>
      </p:sp>
      <p:sp>
        <p:nvSpPr>
          <p:cNvPr id="211" name="Google Shape;211;p28"/>
          <p:cNvSpPr txBox="1">
            <a:spLocks noGrp="1"/>
          </p:cNvSpPr>
          <p:nvPr>
            <p:ph type="body" idx="1"/>
          </p:nvPr>
        </p:nvSpPr>
        <p:spPr>
          <a:xfrm>
            <a:off x="1183975" y="1863125"/>
            <a:ext cx="20313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Work Sans"/>
                <a:ea typeface="Work Sans"/>
                <a:cs typeface="Work Sans"/>
                <a:sym typeface="Work Sans"/>
              </a:rPr>
              <a:t>What are 3 things you learned about?</a:t>
            </a:r>
            <a:endParaRPr b="1">
              <a:latin typeface="Work Sans"/>
              <a:ea typeface="Work Sans"/>
              <a:cs typeface="Work Sans"/>
              <a:sym typeface="Work Sans"/>
            </a:endParaRPr>
          </a:p>
          <a:p>
            <a:pPr marL="0" lvl="0" indent="0" algn="l" rtl="0">
              <a:spcBef>
                <a:spcPts val="600"/>
              </a:spcBef>
              <a:spcAft>
                <a:spcPts val="0"/>
              </a:spcAft>
              <a:buNone/>
            </a:pPr>
            <a:endParaRPr b="1">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1.</a:t>
            </a:r>
            <a:endParaRPr>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2.</a:t>
            </a:r>
            <a:endParaRPr>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3.</a:t>
            </a:r>
            <a:endParaRPr>
              <a:latin typeface="Work Sans"/>
              <a:ea typeface="Work Sans"/>
              <a:cs typeface="Work Sans"/>
              <a:sym typeface="Work Sans"/>
            </a:endParaRPr>
          </a:p>
          <a:p>
            <a:pPr marL="0" lvl="0" indent="0" algn="l" rtl="0">
              <a:spcBef>
                <a:spcPts val="600"/>
              </a:spcBef>
              <a:spcAft>
                <a:spcPts val="0"/>
              </a:spcAft>
              <a:buNone/>
            </a:pPr>
            <a:endParaRPr/>
          </a:p>
        </p:txBody>
      </p:sp>
      <p:sp>
        <p:nvSpPr>
          <p:cNvPr id="212" name="Google Shape;212;p28"/>
          <p:cNvSpPr txBox="1">
            <a:spLocks noGrp="1"/>
          </p:cNvSpPr>
          <p:nvPr>
            <p:ph type="body" idx="2"/>
          </p:nvPr>
        </p:nvSpPr>
        <p:spPr>
          <a:xfrm>
            <a:off x="3542027" y="1863125"/>
            <a:ext cx="20313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Work Sans"/>
                <a:ea typeface="Work Sans"/>
                <a:cs typeface="Work Sans"/>
                <a:sym typeface="Work Sans"/>
              </a:rPr>
              <a:t>What are 2 things you knew about Missouri before this lesson?</a:t>
            </a:r>
            <a:endParaRPr b="1">
              <a:latin typeface="Work Sans"/>
              <a:ea typeface="Work Sans"/>
              <a:cs typeface="Work Sans"/>
              <a:sym typeface="Work Sans"/>
            </a:endParaRPr>
          </a:p>
          <a:p>
            <a:pPr marL="0" lvl="0" indent="0" algn="l" rtl="0">
              <a:spcBef>
                <a:spcPts val="600"/>
              </a:spcBef>
              <a:spcAft>
                <a:spcPts val="0"/>
              </a:spcAft>
              <a:buNone/>
            </a:pPr>
            <a:endParaRPr b="1">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1.</a:t>
            </a:r>
            <a:endParaRPr>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2.</a:t>
            </a:r>
            <a:endParaRPr>
              <a:latin typeface="Work Sans"/>
              <a:ea typeface="Work Sans"/>
              <a:cs typeface="Work Sans"/>
              <a:sym typeface="Work Sans"/>
            </a:endParaRPr>
          </a:p>
          <a:p>
            <a:pPr marL="0" lvl="0" indent="0" algn="l" rtl="0">
              <a:spcBef>
                <a:spcPts val="600"/>
              </a:spcBef>
              <a:spcAft>
                <a:spcPts val="0"/>
              </a:spcAft>
              <a:buNone/>
            </a:pPr>
            <a:endParaRPr/>
          </a:p>
        </p:txBody>
      </p:sp>
      <p:sp>
        <p:nvSpPr>
          <p:cNvPr id="213" name="Google Shape;213;p28"/>
          <p:cNvSpPr txBox="1">
            <a:spLocks noGrp="1"/>
          </p:cNvSpPr>
          <p:nvPr>
            <p:ph type="body" idx="3"/>
          </p:nvPr>
        </p:nvSpPr>
        <p:spPr>
          <a:xfrm>
            <a:off x="5900079" y="1863125"/>
            <a:ext cx="20313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Work Sans"/>
                <a:ea typeface="Work Sans"/>
                <a:cs typeface="Work Sans"/>
                <a:sym typeface="Work Sans"/>
              </a:rPr>
              <a:t>What is 1 question you have about Missouri?</a:t>
            </a:r>
            <a:endParaRPr b="1">
              <a:latin typeface="Work Sans"/>
              <a:ea typeface="Work Sans"/>
              <a:cs typeface="Work Sans"/>
              <a:sym typeface="Work Sans"/>
            </a:endParaRPr>
          </a:p>
          <a:p>
            <a:pPr marL="0" lvl="0" indent="0" algn="l" rtl="0">
              <a:spcBef>
                <a:spcPts val="600"/>
              </a:spcBef>
              <a:spcAft>
                <a:spcPts val="0"/>
              </a:spcAft>
              <a:buNone/>
            </a:pPr>
            <a:endParaRPr b="1">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1.</a:t>
            </a:r>
            <a:endParaRPr>
              <a:latin typeface="Work Sans"/>
              <a:ea typeface="Work Sans"/>
              <a:cs typeface="Work Sans"/>
              <a:sym typeface="Work Sans"/>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214" name="Google Shape;214;p2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Missouri Road Trip</a:t>
            </a:r>
            <a:endParaRPr/>
          </a:p>
        </p:txBody>
      </p:sp>
      <p:sp>
        <p:nvSpPr>
          <p:cNvPr id="220" name="Google Shape;220;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221" name="Google Shape;221;p29"/>
          <p:cNvGrpSpPr/>
          <p:nvPr/>
        </p:nvGrpSpPr>
        <p:grpSpPr>
          <a:xfrm>
            <a:off x="412777" y="1932774"/>
            <a:ext cx="6927762" cy="731701"/>
            <a:chOff x="1461130" y="1323163"/>
            <a:chExt cx="6550455" cy="731701"/>
          </a:xfrm>
        </p:grpSpPr>
        <p:sp>
          <p:nvSpPr>
            <p:cNvPr id="222" name="Google Shape;222;p29"/>
            <p:cNvSpPr txBox="1"/>
            <p:nvPr/>
          </p:nvSpPr>
          <p:spPr>
            <a:xfrm>
              <a:off x="1461130" y="1323163"/>
              <a:ext cx="1253700" cy="679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a:solidFill>
                    <a:schemeClr val="dk1"/>
                  </a:solidFill>
                  <a:latin typeface="Work Sans"/>
                  <a:ea typeface="Work Sans"/>
                  <a:cs typeface="Work Sans"/>
                  <a:sym typeface="Work Sans"/>
                </a:rPr>
                <a:t>Missouri Map Link</a:t>
              </a:r>
              <a:endParaRPr sz="1800" b="1">
                <a:solidFill>
                  <a:schemeClr val="dk1"/>
                </a:solidFill>
                <a:latin typeface="Work Sans"/>
                <a:ea typeface="Work Sans"/>
                <a:cs typeface="Work Sans"/>
                <a:sym typeface="Work Sans"/>
              </a:endParaRPr>
            </a:p>
          </p:txBody>
        </p:sp>
        <p:sp>
          <p:nvSpPr>
            <p:cNvPr id="223" name="Google Shape;223;p29"/>
            <p:cNvSpPr/>
            <p:nvPr/>
          </p:nvSpPr>
          <p:spPr>
            <a:xfrm>
              <a:off x="2789785" y="1323164"/>
              <a:ext cx="5221800" cy="731700"/>
            </a:xfrm>
            <a:prstGeom prst="rect">
              <a:avLst/>
            </a:prstGeom>
            <a:solidFill>
              <a:schemeClr val="dk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Regular"/>
                <a:ea typeface="Work Sans Regular"/>
                <a:cs typeface="Work Sans Regular"/>
                <a:sym typeface="Work Sans Regular"/>
              </a:endParaRPr>
            </a:p>
          </p:txBody>
        </p:sp>
        <p:sp>
          <p:nvSpPr>
            <p:cNvPr id="224" name="Google Shape;224;p29"/>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Insert your MY Map link of your road trip here</a:t>
              </a:r>
              <a:endParaRPr sz="1100">
                <a:solidFill>
                  <a:srgbClr val="FFFFFF"/>
                </a:solidFill>
                <a:latin typeface="Work Sans Regular"/>
                <a:ea typeface="Work Sans Regular"/>
                <a:cs typeface="Work Sans Regular"/>
                <a:sym typeface="Work Sans Regular"/>
              </a:endParaRPr>
            </a:p>
          </p:txBody>
        </p:sp>
      </p:grpSp>
      <p:grpSp>
        <p:nvGrpSpPr>
          <p:cNvPr id="225" name="Google Shape;225;p29"/>
          <p:cNvGrpSpPr/>
          <p:nvPr/>
        </p:nvGrpSpPr>
        <p:grpSpPr>
          <a:xfrm>
            <a:off x="640600" y="2817125"/>
            <a:ext cx="6699661" cy="731700"/>
            <a:chOff x="1311714" y="2207525"/>
            <a:chExt cx="6338374" cy="731700"/>
          </a:xfrm>
        </p:grpSpPr>
        <p:sp>
          <p:nvSpPr>
            <p:cNvPr id="226" name="Google Shape;226;p29"/>
            <p:cNvSpPr txBox="1"/>
            <p:nvPr/>
          </p:nvSpPr>
          <p:spPr>
            <a:xfrm>
              <a:off x="1311714" y="2257725"/>
              <a:ext cx="14034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a:solidFill>
                    <a:srgbClr val="434343"/>
                  </a:solidFill>
                  <a:latin typeface="Work Sans"/>
                  <a:ea typeface="Work Sans"/>
                  <a:cs typeface="Work Sans"/>
                  <a:sym typeface="Work Sans"/>
                </a:rPr>
                <a:t>Reflection</a:t>
              </a:r>
              <a:endParaRPr sz="1800" b="1">
                <a:solidFill>
                  <a:srgbClr val="434343"/>
                </a:solidFill>
                <a:latin typeface="Work Sans"/>
                <a:ea typeface="Work Sans"/>
                <a:cs typeface="Work Sans"/>
                <a:sym typeface="Work Sans"/>
              </a:endParaRPr>
            </a:p>
          </p:txBody>
        </p:sp>
        <p:sp>
          <p:nvSpPr>
            <p:cNvPr id="227" name="Google Shape;227;p29"/>
            <p:cNvSpPr/>
            <p:nvPr/>
          </p:nvSpPr>
          <p:spPr>
            <a:xfrm>
              <a:off x="2789787" y="2207525"/>
              <a:ext cx="4860300" cy="731700"/>
            </a:xfrm>
            <a:prstGeom prst="rect">
              <a:avLst/>
            </a:prstGeom>
            <a:solidFill>
              <a:srgbClr val="4343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Regular"/>
                <a:ea typeface="Work Sans Regular"/>
                <a:cs typeface="Work Sans Regular"/>
                <a:sym typeface="Work Sans Regular"/>
              </a:endParaRPr>
            </a:p>
          </p:txBody>
        </p:sp>
        <p:sp>
          <p:nvSpPr>
            <p:cNvPr id="228" name="Google Shape;228;p29"/>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do you think is the most unique part about Missouri?</a:t>
              </a:r>
              <a:endParaRPr sz="1100">
                <a:solidFill>
                  <a:srgbClr val="FFFFFF"/>
                </a:solidFill>
                <a:latin typeface="Work Sans Regular"/>
                <a:ea typeface="Work Sans Regular"/>
                <a:cs typeface="Work Sans Regular"/>
                <a:sym typeface="Work Sans Regular"/>
              </a:endParaRPr>
            </a:p>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do you love most about Missouri?</a:t>
              </a:r>
              <a:endParaRPr sz="1100">
                <a:solidFill>
                  <a:srgbClr val="FFFFFF"/>
                </a:solidFill>
                <a:latin typeface="Work Sans Regular"/>
                <a:ea typeface="Work Sans Regular"/>
                <a:cs typeface="Work Sans Regular"/>
                <a:sym typeface="Work Sans Regular"/>
              </a:endParaRPr>
            </a:p>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would you like to see Missouri do better or have more/less of?</a:t>
              </a:r>
              <a:endParaRPr sz="1100">
                <a:solidFill>
                  <a:srgbClr val="FFFFFF"/>
                </a:solidFill>
                <a:latin typeface="Work Sans Regular"/>
                <a:ea typeface="Work Sans Regular"/>
                <a:cs typeface="Work Sans Regular"/>
                <a:sym typeface="Work Sans Regular"/>
              </a:endParaRPr>
            </a:p>
          </p:txBody>
        </p:sp>
      </p:grpSp>
      <p:grpSp>
        <p:nvGrpSpPr>
          <p:cNvPr id="229" name="Google Shape;229;p29"/>
          <p:cNvGrpSpPr/>
          <p:nvPr/>
        </p:nvGrpSpPr>
        <p:grpSpPr>
          <a:xfrm>
            <a:off x="412760" y="3698298"/>
            <a:ext cx="6984576" cy="891942"/>
            <a:chOff x="1083838" y="3088625"/>
            <a:chExt cx="6203549" cy="731700"/>
          </a:xfrm>
        </p:grpSpPr>
        <p:sp>
          <p:nvSpPr>
            <p:cNvPr id="230" name="Google Shape;230;p29"/>
            <p:cNvSpPr txBox="1"/>
            <p:nvPr/>
          </p:nvSpPr>
          <p:spPr>
            <a:xfrm>
              <a:off x="1083838" y="3145425"/>
              <a:ext cx="1630800" cy="6231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a:solidFill>
                    <a:srgbClr val="666666"/>
                  </a:solidFill>
                  <a:latin typeface="Work Sans"/>
                  <a:ea typeface="Work Sans"/>
                  <a:cs typeface="Work Sans"/>
                  <a:sym typeface="Work Sans"/>
                </a:rPr>
                <a:t>Connections</a:t>
              </a:r>
              <a:endParaRPr sz="1800" b="1">
                <a:solidFill>
                  <a:srgbClr val="666666"/>
                </a:solidFill>
                <a:latin typeface="Work Sans"/>
                <a:ea typeface="Work Sans"/>
                <a:cs typeface="Work Sans"/>
                <a:sym typeface="Work Sans"/>
              </a:endParaRPr>
            </a:p>
          </p:txBody>
        </p:sp>
        <p:sp>
          <p:nvSpPr>
            <p:cNvPr id="231" name="Google Shape;231;p29"/>
            <p:cNvSpPr/>
            <p:nvPr/>
          </p:nvSpPr>
          <p:spPr>
            <a:xfrm>
              <a:off x="2789787" y="3088625"/>
              <a:ext cx="4497600" cy="731700"/>
            </a:xfrm>
            <a:prstGeom prst="rect">
              <a:avLst/>
            </a:prstGeom>
            <a:solidFill>
              <a:srgbClr val="666666"/>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Regular"/>
                <a:ea typeface="Work Sans Regular"/>
                <a:cs typeface="Work Sans Regular"/>
                <a:sym typeface="Work Sans Regular"/>
              </a:endParaRPr>
            </a:p>
          </p:txBody>
        </p:sp>
        <p:sp>
          <p:nvSpPr>
            <p:cNvPr id="232" name="Google Shape;232;p29"/>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places (towns/cities/parks, etc. have you been to in Missouri?</a:t>
              </a:r>
              <a:endParaRPr sz="1100">
                <a:solidFill>
                  <a:srgbClr val="FFFFFF"/>
                </a:solidFill>
                <a:latin typeface="Work Sans Regular"/>
                <a:ea typeface="Work Sans Regular"/>
                <a:cs typeface="Work Sans Regular"/>
                <a:sym typeface="Work Sans Regular"/>
              </a:endParaRPr>
            </a:p>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How is Missouri like other places you have visited out of state? (If you haven’t visited out state yet, how is Missouri like the places you have seen or heard about?</a:t>
              </a:r>
              <a:endParaRPr sz="1100">
                <a:solidFill>
                  <a:srgbClr val="FFFFFF"/>
                </a:solidFill>
                <a:latin typeface="Work Sans Regular"/>
                <a:ea typeface="Work Sans Regular"/>
                <a:cs typeface="Work Sans Regular"/>
                <a:sym typeface="Work Sans Regul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p:nvPr/>
        </p:nvSpPr>
        <p:spPr>
          <a:xfrm>
            <a:off x="4235751" y="1177699"/>
            <a:ext cx="2938896" cy="2788091"/>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39" name="Google Shape;239;p30"/>
          <p:cNvSpPr txBox="1">
            <a:spLocks noGrp="1"/>
          </p:cNvSpPr>
          <p:nvPr>
            <p:ph type="ctrTitle" idx="4294967295"/>
          </p:nvPr>
        </p:nvSpPr>
        <p:spPr>
          <a:xfrm>
            <a:off x="1049175" y="1265775"/>
            <a:ext cx="3590100" cy="1159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6000"/>
              <a:t>Thanks!</a:t>
            </a:r>
            <a:endParaRPr sz="6000"/>
          </a:p>
        </p:txBody>
      </p:sp>
      <p:sp>
        <p:nvSpPr>
          <p:cNvPr id="240" name="Google Shape;240;p30"/>
          <p:cNvSpPr txBox="1">
            <a:spLocks noGrp="1"/>
          </p:cNvSpPr>
          <p:nvPr>
            <p:ph type="subTitle" idx="4294967295"/>
          </p:nvPr>
        </p:nvSpPr>
        <p:spPr>
          <a:xfrm>
            <a:off x="1049175" y="2465400"/>
            <a:ext cx="3811800" cy="1569900"/>
          </a:xfrm>
          <a:prstGeom prst="rect">
            <a:avLst/>
          </a:prstGeom>
        </p:spPr>
        <p:txBody>
          <a:bodyPr spcFirstLastPara="1" wrap="square" lIns="0" tIns="0" rIns="0" bIns="0" anchor="t" anchorCtr="0">
            <a:noAutofit/>
          </a:bodyPr>
          <a:lstStyle/>
          <a:p>
            <a:pPr marL="0" lvl="0" indent="0" algn="r" rtl="0">
              <a:spcBef>
                <a:spcPts val="600"/>
              </a:spcBef>
              <a:spcAft>
                <a:spcPts val="0"/>
              </a:spcAft>
              <a:buNone/>
            </a:pPr>
            <a:r>
              <a:rPr lang="en" sz="2000" b="1">
                <a:latin typeface="Work Sans"/>
                <a:ea typeface="Work Sans"/>
                <a:cs typeface="Work Sans"/>
                <a:sym typeface="Work Sans"/>
              </a:rPr>
              <a:t>If you have any questions, please reach out:</a:t>
            </a:r>
            <a:endParaRPr sz="2000" b="1">
              <a:latin typeface="Work Sans"/>
              <a:ea typeface="Work Sans"/>
              <a:cs typeface="Work Sans"/>
              <a:sym typeface="Work Sans"/>
            </a:endParaRPr>
          </a:p>
          <a:p>
            <a:pPr marL="0" lvl="0" indent="0" algn="r" rtl="0">
              <a:spcBef>
                <a:spcPts val="600"/>
              </a:spcBef>
              <a:spcAft>
                <a:spcPts val="0"/>
              </a:spcAft>
              <a:buClr>
                <a:schemeClr val="dk1"/>
              </a:buClr>
              <a:buSzPts val="1100"/>
              <a:buFont typeface="Arial"/>
              <a:buNone/>
            </a:pPr>
            <a:r>
              <a:rPr lang="en" sz="2000"/>
              <a:t>You can find me in class &amp; at  user@mail.me</a:t>
            </a:r>
            <a:endParaRPr sz="2000" b="1"/>
          </a:p>
        </p:txBody>
      </p:sp>
      <p:sp>
        <p:nvSpPr>
          <p:cNvPr id="241" name="Google Shape;241;p30"/>
          <p:cNvSpPr/>
          <p:nvPr/>
        </p:nvSpPr>
        <p:spPr>
          <a:xfrm>
            <a:off x="5107580" y="2019766"/>
            <a:ext cx="1195248" cy="1103958"/>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Credits</a:t>
            </a:r>
            <a:endParaRPr/>
          </a:p>
        </p:txBody>
      </p:sp>
      <p:sp>
        <p:nvSpPr>
          <p:cNvPr id="247" name="Google Shape;247;p31"/>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a:p>
            <a:pPr marL="457200" lvl="0" indent="-381000" algn="l" rtl="0">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248" name="Google Shape;248;p3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252"/>
        <p:cNvGrpSpPr/>
        <p:nvPr/>
      </p:nvGrpSpPr>
      <p:grpSpPr>
        <a:xfrm>
          <a:off x="0" y="0"/>
          <a:ext cx="0" cy="0"/>
          <a:chOff x="0" y="0"/>
          <a:chExt cx="0" cy="0"/>
        </a:xfrm>
      </p:grpSpPr>
      <p:pic>
        <p:nvPicPr>
          <p:cNvPr id="253" name="Google Shape;253;p32">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254" name="Google Shape;254;p32"/>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255" name="Google Shape;255;p32"/>
          <p:cNvGrpSpPr/>
          <p:nvPr/>
        </p:nvGrpSpPr>
        <p:grpSpPr>
          <a:xfrm>
            <a:off x="690575" y="3290132"/>
            <a:ext cx="7762851" cy="892418"/>
            <a:chOff x="801125" y="3213932"/>
            <a:chExt cx="7762851" cy="892418"/>
          </a:xfrm>
        </p:grpSpPr>
        <p:grpSp>
          <p:nvGrpSpPr>
            <p:cNvPr id="256" name="Google Shape;256;p32"/>
            <p:cNvGrpSpPr/>
            <p:nvPr/>
          </p:nvGrpSpPr>
          <p:grpSpPr>
            <a:xfrm>
              <a:off x="4845759" y="3213932"/>
              <a:ext cx="1695900" cy="892418"/>
              <a:chOff x="4845759" y="3213932"/>
              <a:chExt cx="1695900" cy="892418"/>
            </a:xfrm>
          </p:grpSpPr>
          <p:sp>
            <p:nvSpPr>
              <p:cNvPr id="257" name="Google Shape;257;p32"/>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258" name="Google Shape;258;p32"/>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59" name="Google Shape;259;p32"/>
            <p:cNvGrpSpPr/>
            <p:nvPr/>
          </p:nvGrpSpPr>
          <p:grpSpPr>
            <a:xfrm>
              <a:off x="2823442" y="3214222"/>
              <a:ext cx="1695900" cy="892128"/>
              <a:chOff x="2823442" y="3214222"/>
              <a:chExt cx="1695900" cy="892128"/>
            </a:xfrm>
          </p:grpSpPr>
          <p:sp>
            <p:nvSpPr>
              <p:cNvPr id="260" name="Google Shape;260;p32"/>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261" name="Google Shape;261;p32"/>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62" name="Google Shape;262;p32"/>
            <p:cNvGrpSpPr/>
            <p:nvPr/>
          </p:nvGrpSpPr>
          <p:grpSpPr>
            <a:xfrm>
              <a:off x="6868076" y="3213932"/>
              <a:ext cx="1695900" cy="892418"/>
              <a:chOff x="6868076" y="3213932"/>
              <a:chExt cx="1695900" cy="892418"/>
            </a:xfrm>
          </p:grpSpPr>
          <p:sp>
            <p:nvSpPr>
              <p:cNvPr id="263" name="Google Shape;263;p32"/>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264" name="Google Shape;264;p32"/>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65" name="Google Shape;265;p32"/>
            <p:cNvGrpSpPr/>
            <p:nvPr/>
          </p:nvGrpSpPr>
          <p:grpSpPr>
            <a:xfrm>
              <a:off x="801125" y="3214206"/>
              <a:ext cx="1695900" cy="892144"/>
              <a:chOff x="801125" y="3214206"/>
              <a:chExt cx="1695900" cy="892144"/>
            </a:xfrm>
          </p:grpSpPr>
          <p:sp>
            <p:nvSpPr>
              <p:cNvPr id="266" name="Google Shape;266;p32"/>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267" name="Google Shape;267;p32"/>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0"/>
        <p:cNvGrpSpPr/>
        <p:nvPr/>
      </p:nvGrpSpPr>
      <p:grpSpPr>
        <a:xfrm>
          <a:off x="0" y="0"/>
          <a:ext cx="0" cy="0"/>
          <a:chOff x="0" y="0"/>
          <a:chExt cx="0" cy="0"/>
        </a:xfrm>
      </p:grpSpPr>
      <p:sp>
        <p:nvSpPr>
          <p:cNvPr id="121" name="Google Shape;121;p16"/>
          <p:cNvSpPr txBox="1">
            <a:spLocks noGrp="1"/>
          </p:cNvSpPr>
          <p:nvPr>
            <p:ph type="ctrTitle"/>
          </p:nvPr>
        </p:nvSpPr>
        <p:spPr>
          <a:xfrm>
            <a:off x="1216025" y="497800"/>
            <a:ext cx="6888300" cy="2653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Meet Missouri!</a:t>
            </a:r>
            <a:endParaRPr/>
          </a:p>
          <a:p>
            <a:pPr marL="0" lvl="0" indent="0" algn="l" rtl="0">
              <a:spcBef>
                <a:spcPts val="0"/>
              </a:spcBef>
              <a:spcAft>
                <a:spcPts val="0"/>
              </a:spcAft>
              <a:buNone/>
            </a:pPr>
            <a:r>
              <a:rPr lang="en"/>
              <a:t>Lesson Explanation Video</a:t>
            </a:r>
            <a:endParaRPr/>
          </a:p>
        </p:txBody>
      </p:sp>
      <p:pic>
        <p:nvPicPr>
          <p:cNvPr id="122" name="Google Shape;122;p16" title="Meet Missouri Lesson Explanation.mp4">
            <a:hlinkClick r:id="rId3"/>
          </p:cNvPr>
          <p:cNvPicPr preferRelativeResize="0"/>
          <p:nvPr/>
        </p:nvPicPr>
        <p:blipFill>
          <a:blip r:embed="rId4">
            <a:alphaModFix/>
          </a:blip>
          <a:stretch>
            <a:fillRect/>
          </a:stretch>
        </p:blipFill>
        <p:spPr>
          <a:xfrm>
            <a:off x="6072050" y="3112450"/>
            <a:ext cx="2249434" cy="168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Get To Know Your State</a:t>
            </a:r>
            <a:endParaRPr/>
          </a:p>
        </p:txBody>
      </p:sp>
      <p:sp>
        <p:nvSpPr>
          <p:cNvPr id="128" name="Google Shape;128;p17"/>
          <p:cNvSpPr txBox="1">
            <a:spLocks noGrp="1"/>
          </p:cNvSpPr>
          <p:nvPr>
            <p:ph type="body" idx="2"/>
          </p:nvPr>
        </p:nvSpPr>
        <p:spPr>
          <a:xfrm>
            <a:off x="4939923" y="1863125"/>
            <a:ext cx="2988000" cy="1927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b="1"/>
              <a:t>What are two things that you think are the most interesting about Missouri?</a:t>
            </a:r>
            <a:endParaRPr sz="1100" b="1"/>
          </a:p>
          <a:p>
            <a:pPr marL="0" lvl="0" indent="0" algn="l" rtl="0">
              <a:spcBef>
                <a:spcPts val="600"/>
              </a:spcBef>
              <a:spcAft>
                <a:spcPts val="0"/>
              </a:spcAft>
              <a:buNone/>
            </a:pPr>
            <a:endParaRPr sz="1100" b="1"/>
          </a:p>
          <a:p>
            <a:pPr marL="0" lvl="0" indent="0" algn="l" rtl="0">
              <a:spcBef>
                <a:spcPts val="600"/>
              </a:spcBef>
              <a:spcAft>
                <a:spcPts val="0"/>
              </a:spcAft>
              <a:buNone/>
            </a:pPr>
            <a:r>
              <a:rPr lang="en" sz="1100" b="1"/>
              <a:t>What is one place or thing you want to know more about in Missouri?</a:t>
            </a:r>
            <a:endParaRPr sz="1100" b="1"/>
          </a:p>
          <a:p>
            <a:pPr marL="0" lvl="0" indent="0" algn="l" rtl="0">
              <a:spcBef>
                <a:spcPts val="600"/>
              </a:spcBef>
              <a:spcAft>
                <a:spcPts val="0"/>
              </a:spcAft>
              <a:buClr>
                <a:schemeClr val="dk1"/>
              </a:buClr>
              <a:buSzPts val="1100"/>
              <a:buFont typeface="Arial"/>
              <a:buNone/>
            </a:pPr>
            <a:endParaRPr sz="1100" b="1"/>
          </a:p>
        </p:txBody>
      </p:sp>
      <p:sp>
        <p:nvSpPr>
          <p:cNvPr id="129" name="Google Shape;129;p17"/>
          <p:cNvSpPr txBox="1">
            <a:spLocks noGrp="1"/>
          </p:cNvSpPr>
          <p:nvPr>
            <p:ph type="body" idx="1"/>
          </p:nvPr>
        </p:nvSpPr>
        <p:spPr>
          <a:xfrm>
            <a:off x="1216025" y="1863125"/>
            <a:ext cx="2988000" cy="19272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100" u="sng">
                <a:solidFill>
                  <a:schemeClr val="hlink"/>
                </a:solidFill>
                <a:hlinkClick r:id="rId3"/>
              </a:rPr>
              <a:t>Missouri How Did it Get its Shape?</a:t>
            </a:r>
            <a:r>
              <a:rPr lang="en" sz="1100"/>
              <a:t> (3-6th Grade Resource)</a:t>
            </a:r>
            <a:endParaRPr sz="1100"/>
          </a:p>
          <a:p>
            <a:pPr marL="0" lvl="0" indent="0" algn="l" rtl="0">
              <a:spcBef>
                <a:spcPts val="600"/>
              </a:spcBef>
              <a:spcAft>
                <a:spcPts val="0"/>
              </a:spcAft>
              <a:buClr>
                <a:schemeClr val="dk1"/>
              </a:buClr>
              <a:buSzPts val="1100"/>
              <a:buFont typeface="Arial"/>
              <a:buNone/>
            </a:pPr>
            <a:endParaRPr sz="1100"/>
          </a:p>
          <a:p>
            <a:pPr marL="0" lvl="0" indent="0" algn="l" rtl="0">
              <a:spcBef>
                <a:spcPts val="600"/>
              </a:spcBef>
              <a:spcAft>
                <a:spcPts val="0"/>
              </a:spcAft>
              <a:buClr>
                <a:schemeClr val="dk1"/>
              </a:buClr>
              <a:buSzPts val="1100"/>
              <a:buFont typeface="Arial"/>
              <a:buNone/>
            </a:pPr>
            <a:r>
              <a:rPr lang="en" sz="1100" u="sng">
                <a:solidFill>
                  <a:schemeClr val="hlink"/>
                </a:solidFill>
                <a:hlinkClick r:id="rId4"/>
              </a:rPr>
              <a:t>25 Facts About Missouri</a:t>
            </a:r>
            <a:r>
              <a:rPr lang="en" sz="1100"/>
              <a:t> (All grades)</a:t>
            </a:r>
            <a:endParaRPr sz="1100"/>
          </a:p>
          <a:p>
            <a:pPr marL="0" lvl="0" indent="0" algn="l" rtl="0">
              <a:spcBef>
                <a:spcPts val="600"/>
              </a:spcBef>
              <a:spcAft>
                <a:spcPts val="0"/>
              </a:spcAft>
              <a:buClr>
                <a:schemeClr val="dk1"/>
              </a:buClr>
              <a:buSzPts val="1100"/>
              <a:buFont typeface="Arial"/>
              <a:buNone/>
            </a:pPr>
            <a:endParaRPr sz="1100"/>
          </a:p>
        </p:txBody>
      </p:sp>
      <p:sp>
        <p:nvSpPr>
          <p:cNvPr id="130" name="Google Shape;130;p17"/>
          <p:cNvSpPr txBox="1">
            <a:spLocks noGrp="1"/>
          </p:cNvSpPr>
          <p:nvPr>
            <p:ph type="body" idx="2"/>
          </p:nvPr>
        </p:nvSpPr>
        <p:spPr>
          <a:xfrm>
            <a:off x="1216025" y="3996475"/>
            <a:ext cx="6711900" cy="761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b="1"/>
              <a:t>Use the HIGHLIGHTED linked resources to discover the information you will need to respond to the prompts on the right. </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None/>
            </a:pPr>
            <a:endParaRPr sz="1100"/>
          </a:p>
        </p:txBody>
      </p:sp>
      <p:sp>
        <p:nvSpPr>
          <p:cNvPr id="131" name="Google Shape;13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1114400" y="884775"/>
            <a:ext cx="2991600" cy="1159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6000"/>
              <a:t>Hello!</a:t>
            </a:r>
            <a:endParaRPr sz="6000"/>
          </a:p>
        </p:txBody>
      </p:sp>
      <p:sp>
        <p:nvSpPr>
          <p:cNvPr id="137" name="Google Shape;137;p18"/>
          <p:cNvSpPr txBox="1">
            <a:spLocks noGrp="1"/>
          </p:cNvSpPr>
          <p:nvPr>
            <p:ph type="subTitle" idx="4294967295"/>
          </p:nvPr>
        </p:nvSpPr>
        <p:spPr>
          <a:xfrm>
            <a:off x="882625" y="2044575"/>
            <a:ext cx="3557400" cy="2289600"/>
          </a:xfrm>
          <a:prstGeom prst="rect">
            <a:avLst/>
          </a:prstGeom>
        </p:spPr>
        <p:txBody>
          <a:bodyPr spcFirstLastPara="1" wrap="square" lIns="0" tIns="0" rIns="0" bIns="0" anchor="t" anchorCtr="0">
            <a:noAutofit/>
          </a:bodyPr>
          <a:lstStyle/>
          <a:p>
            <a:pPr marL="0" lvl="0" indent="0" algn="r" rtl="0">
              <a:spcBef>
                <a:spcPts val="600"/>
              </a:spcBef>
              <a:spcAft>
                <a:spcPts val="0"/>
              </a:spcAft>
              <a:buNone/>
            </a:pPr>
            <a:r>
              <a:rPr lang="en" sz="2000" b="1">
                <a:latin typeface="Work Sans"/>
                <a:ea typeface="Work Sans"/>
                <a:cs typeface="Work Sans"/>
                <a:sym typeface="Work Sans"/>
              </a:rPr>
              <a:t>I am the state of Missouri!</a:t>
            </a:r>
            <a:endParaRPr sz="2000" b="1">
              <a:latin typeface="Work Sans"/>
              <a:ea typeface="Work Sans"/>
              <a:cs typeface="Work Sans"/>
              <a:sym typeface="Work Sans"/>
            </a:endParaRPr>
          </a:p>
          <a:p>
            <a:pPr marL="0" lvl="0" indent="0" algn="r" rtl="0">
              <a:spcBef>
                <a:spcPts val="600"/>
              </a:spcBef>
              <a:spcAft>
                <a:spcPts val="0"/>
              </a:spcAft>
              <a:buClr>
                <a:schemeClr val="dk1"/>
              </a:buClr>
              <a:buSzPts val="1100"/>
              <a:buFont typeface="Arial"/>
              <a:buNone/>
            </a:pPr>
            <a:r>
              <a:rPr lang="en" sz="1300"/>
              <a:t>Here are some stats you need to find out about me in order to better understand my place as the 24th State of the United States!</a:t>
            </a:r>
            <a:endParaRPr sz="1300"/>
          </a:p>
          <a:p>
            <a:pPr marL="0" lvl="0" indent="0" algn="r" rtl="0">
              <a:spcBef>
                <a:spcPts val="600"/>
              </a:spcBef>
              <a:spcAft>
                <a:spcPts val="0"/>
              </a:spcAft>
              <a:buClr>
                <a:schemeClr val="dk1"/>
              </a:buClr>
              <a:buSzPts val="1100"/>
              <a:buFont typeface="Arial"/>
              <a:buNone/>
            </a:pPr>
            <a:r>
              <a:rPr lang="en" sz="1300"/>
              <a:t>The more you know about my stats, the better you can understand how the state of Missouri came to be!</a:t>
            </a:r>
            <a:endParaRPr sz="1300"/>
          </a:p>
        </p:txBody>
      </p:sp>
      <p:pic>
        <p:nvPicPr>
          <p:cNvPr id="138" name="Google Shape;138;p18"/>
          <p:cNvPicPr preferRelativeResize="0"/>
          <p:nvPr/>
        </p:nvPicPr>
        <p:blipFill rotWithShape="1">
          <a:blip r:embed="rId3">
            <a:alphaModFix/>
          </a:blip>
          <a:srcRect l="20830" r="20836"/>
          <a:stretch/>
        </p:blipFill>
        <p:spPr>
          <a:xfrm>
            <a:off x="4747150" y="316050"/>
            <a:ext cx="2509500" cy="2509500"/>
          </a:xfrm>
          <a:prstGeom prst="wedgeRectCallout">
            <a:avLst>
              <a:gd name="adj1" fmla="val -69878"/>
              <a:gd name="adj2" fmla="val -33138"/>
            </a:avLst>
          </a:prstGeom>
          <a:noFill/>
          <a:ln>
            <a:noFill/>
          </a:ln>
        </p:spPr>
      </p:pic>
      <p:sp>
        <p:nvSpPr>
          <p:cNvPr id="139" name="Google Shape;139;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40" name="Google Shape;140;p18"/>
          <p:cNvSpPr/>
          <p:nvPr/>
        </p:nvSpPr>
        <p:spPr>
          <a:xfrm>
            <a:off x="4747150" y="2094425"/>
            <a:ext cx="4162800" cy="2982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What </a:t>
            </a:r>
            <a:r>
              <a:rPr lang="en" sz="1500" u="sng">
                <a:solidFill>
                  <a:schemeClr val="accent1"/>
                </a:solid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year was I admitted to the UNION</a:t>
            </a:r>
            <a:r>
              <a:rPr lang="en" sz="1500">
                <a:solidFill>
                  <a:schemeClr val="accent1"/>
                </a:solidFill>
                <a:latin typeface="Work Sans"/>
                <a:ea typeface="Work Sans"/>
                <a:cs typeface="Work Sans"/>
                <a:sym typeface="Work Sans"/>
              </a:rPr>
              <a:t> </a:t>
            </a:r>
            <a:r>
              <a:rPr lang="en" sz="1500">
                <a:latin typeface="Work Sans"/>
                <a:ea typeface="Work Sans"/>
                <a:cs typeface="Work Sans"/>
                <a:sym typeface="Work Sans"/>
              </a:rPr>
              <a:t>or the United the States of America?</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What is our </a:t>
            </a:r>
            <a:r>
              <a:rPr lang="en" sz="1500" u="sng">
                <a:solidFill>
                  <a:schemeClr val="accent1"/>
                </a:solid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state Motto</a:t>
            </a:r>
            <a:r>
              <a:rPr lang="en" sz="1500">
                <a:latin typeface="Work Sans"/>
                <a:ea typeface="Work Sans"/>
                <a:cs typeface="Work Sans"/>
                <a:sym typeface="Work Sans"/>
              </a:rPr>
              <a:t>?</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Where was our </a:t>
            </a:r>
            <a:r>
              <a:rPr lang="en" sz="1500" u="sng">
                <a:solidFill>
                  <a:schemeClr val="accent1"/>
                </a:solidFill>
                <a:latin typeface="Work Sans"/>
                <a:ea typeface="Work Sans"/>
                <a:cs typeface="Work Sans"/>
                <a:sym typeface="Work Sans"/>
                <a:hlinkClick r:id="rId5">
                  <a:extLst>
                    <a:ext uri="{A12FA001-AC4F-418D-AE19-62706E023703}">
                      <ahyp:hlinkClr xmlns:ahyp="http://schemas.microsoft.com/office/drawing/2018/hyperlinkcolor" val="tx"/>
                    </a:ext>
                  </a:extLst>
                </a:hlinkClick>
              </a:rPr>
              <a:t>FIRST state Capitol</a:t>
            </a:r>
            <a:r>
              <a:rPr lang="en" sz="1500">
                <a:latin typeface="Work Sans"/>
                <a:ea typeface="Work Sans"/>
                <a:cs typeface="Work Sans"/>
                <a:sym typeface="Work Sans"/>
              </a:rPr>
              <a:t> located?</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Where is our </a:t>
            </a:r>
            <a:r>
              <a:rPr lang="en" sz="1500" u="sng">
                <a:solidFill>
                  <a:schemeClr val="accent1"/>
                </a:solidFill>
                <a:latin typeface="Work Sans"/>
                <a:ea typeface="Work Sans"/>
                <a:cs typeface="Work Sans"/>
                <a:sym typeface="Work Sans"/>
                <a:hlinkClick r:id="rId6">
                  <a:extLst>
                    <a:ext uri="{A12FA001-AC4F-418D-AE19-62706E023703}">
                      <ahyp:hlinkClr xmlns:ahyp="http://schemas.microsoft.com/office/drawing/2018/hyperlinkcolor" val="tx"/>
                    </a:ext>
                  </a:extLst>
                </a:hlinkClick>
              </a:rPr>
              <a:t>CURRENT state Capitol</a:t>
            </a:r>
            <a:r>
              <a:rPr lang="en" sz="1500">
                <a:latin typeface="Work Sans"/>
                <a:ea typeface="Work Sans"/>
                <a:cs typeface="Work Sans"/>
                <a:sym typeface="Work Sans"/>
              </a:rPr>
              <a:t> located?</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Missouri has its own </a:t>
            </a:r>
            <a:r>
              <a:rPr lang="en" sz="1500" u="sng">
                <a:solidFill>
                  <a:schemeClr val="accent1"/>
                </a:solidFill>
                <a:latin typeface="Work Sans"/>
                <a:ea typeface="Work Sans"/>
                <a:cs typeface="Work Sans"/>
                <a:sym typeface="Work Sans"/>
                <a:hlinkClick r:id="rId7">
                  <a:extLst>
                    <a:ext uri="{A12FA001-AC4F-418D-AE19-62706E023703}">
                      <ahyp:hlinkClr xmlns:ahyp="http://schemas.microsoft.com/office/drawing/2018/hyperlinkcolor" val="tx"/>
                    </a:ext>
                  </a:extLst>
                </a:hlinkClick>
              </a:rPr>
              <a:t>state Constitution</a:t>
            </a:r>
            <a:r>
              <a:rPr lang="en" sz="1500">
                <a:latin typeface="Work Sans"/>
                <a:ea typeface="Work Sans"/>
                <a:cs typeface="Work Sans"/>
                <a:sym typeface="Work Sans"/>
              </a:rPr>
              <a:t>, when was the version under which we live today created?</a:t>
            </a:r>
            <a:endParaRPr sz="1500">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ctrTitle"/>
          </p:nvPr>
        </p:nvSpPr>
        <p:spPr>
          <a:xfrm>
            <a:off x="523350" y="41000"/>
            <a:ext cx="6711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Changing Missouri</a:t>
            </a:r>
            <a:endParaRPr/>
          </a:p>
        </p:txBody>
      </p:sp>
      <p:sp>
        <p:nvSpPr>
          <p:cNvPr id="146" name="Google Shape;146;p19"/>
          <p:cNvSpPr txBox="1">
            <a:spLocks noGrp="1"/>
          </p:cNvSpPr>
          <p:nvPr>
            <p:ph type="subTitle" idx="1"/>
          </p:nvPr>
        </p:nvSpPr>
        <p:spPr>
          <a:xfrm>
            <a:off x="2449775" y="1322295"/>
            <a:ext cx="5944800" cy="1636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changes would you make to the state of Missouri? Explain or illustrate your changes below. Conclude or end with telling WHY you would make those changes to the state.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body" idx="1"/>
          </p:nvPr>
        </p:nvSpPr>
        <p:spPr>
          <a:xfrm>
            <a:off x="1216025" y="1552200"/>
            <a:ext cx="5456700" cy="230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Salus Populi Suprema Lex Esto </a:t>
            </a:r>
            <a:r>
              <a:rPr lang="en">
                <a:highlight>
                  <a:srgbClr val="FFFFFF"/>
                </a:highlight>
              </a:rPr>
              <a:t>“The welfare of the people shall be the supreme law”</a:t>
            </a:r>
            <a:r>
              <a:rPr lang="en"/>
              <a:t> </a:t>
            </a:r>
            <a:endParaRPr/>
          </a:p>
        </p:txBody>
      </p:sp>
      <p:sp>
        <p:nvSpPr>
          <p:cNvPr id="152" name="Google Shape;152;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53" name="Google Shape;153;p20"/>
          <p:cNvSpPr/>
          <p:nvPr/>
        </p:nvSpPr>
        <p:spPr>
          <a:xfrm>
            <a:off x="2336775" y="3209575"/>
            <a:ext cx="4853700" cy="1540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is welfare? </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does the word supreme mean?</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is the message of the motto? </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language do you think the motto is in?</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Have you seen this language on any other government property?</a:t>
            </a:r>
            <a:endParaRPr>
              <a:latin typeface="Work Sans"/>
              <a:ea typeface="Work Sans"/>
              <a:cs typeface="Work Sans"/>
              <a:sym typeface="Work Sans"/>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768675" y="137200"/>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200"/>
              <a:t>Examining the History of Missouri</a:t>
            </a:r>
            <a:endParaRPr sz="3200"/>
          </a:p>
        </p:txBody>
      </p:sp>
      <p:sp>
        <p:nvSpPr>
          <p:cNvPr id="159" name="Google Shape;159;p21"/>
          <p:cNvSpPr txBox="1">
            <a:spLocks noGrp="1"/>
          </p:cNvSpPr>
          <p:nvPr>
            <p:ph type="body" idx="1"/>
          </p:nvPr>
        </p:nvSpPr>
        <p:spPr>
          <a:xfrm>
            <a:off x="2206725" y="944479"/>
            <a:ext cx="6042300" cy="3669846"/>
          </a:xfrm>
          <a:prstGeom prst="rect">
            <a:avLst/>
          </a:prstGeom>
        </p:spPr>
        <p:txBody>
          <a:bodyPr spcFirstLastPara="1" wrap="square" lIns="0" tIns="0" rIns="0" bIns="0" anchor="t" anchorCtr="0">
            <a:noAutofit/>
          </a:bodyPr>
          <a:lstStyle/>
          <a:p>
            <a:pPr marL="457200" lvl="0" indent="-317500" algn="l" rtl="0">
              <a:spcBef>
                <a:spcPts val="600"/>
              </a:spcBef>
              <a:spcAft>
                <a:spcPts val="0"/>
              </a:spcAft>
              <a:buSzPts val="1400"/>
              <a:buAutoNum type="arabicPeriod"/>
            </a:pPr>
            <a:r>
              <a:rPr lang="en" sz="2000" dirty="0"/>
              <a:t>Where did the state of </a:t>
            </a:r>
            <a:r>
              <a:rPr lang="en" sz="2000" u="sng" dirty="0">
                <a:solidFill>
                  <a:schemeClr val="hlink"/>
                </a:solidFill>
                <a:hlinkClick r:id="rId3"/>
              </a:rPr>
              <a:t>Missouri</a:t>
            </a:r>
            <a:r>
              <a:rPr lang="en" sz="2000" dirty="0"/>
              <a:t> get its name?</a:t>
            </a:r>
            <a:endParaRPr sz="2000" dirty="0"/>
          </a:p>
          <a:p>
            <a:pPr marL="457200" lvl="0" indent="-317500" algn="l" rtl="0">
              <a:spcBef>
                <a:spcPts val="0"/>
              </a:spcBef>
              <a:spcAft>
                <a:spcPts val="0"/>
              </a:spcAft>
              <a:buSzPts val="1400"/>
              <a:buAutoNum type="arabicPeriod"/>
            </a:pPr>
            <a:r>
              <a:rPr lang="en" sz="2000" dirty="0"/>
              <a:t>Find one </a:t>
            </a:r>
            <a:r>
              <a:rPr lang="en" sz="2000" dirty="0">
                <a:hlinkClick r:id="rId4"/>
              </a:rPr>
              <a:t>Native Nation</a:t>
            </a:r>
            <a:r>
              <a:rPr lang="en" sz="2000" dirty="0"/>
              <a:t> whose ancestral homeland is in present-day Missouri:</a:t>
            </a:r>
            <a:endParaRPr sz="2000" dirty="0"/>
          </a:p>
          <a:p>
            <a:pPr marL="914400" lvl="1" indent="-317500" algn="l" rtl="0">
              <a:spcBef>
                <a:spcPts val="0"/>
              </a:spcBef>
              <a:spcAft>
                <a:spcPts val="0"/>
              </a:spcAft>
              <a:buSzPts val="1400"/>
              <a:buAutoNum type="alphaLcPeriod"/>
            </a:pPr>
            <a:r>
              <a:rPr lang="en" sz="2000" dirty="0"/>
              <a:t>What is the name of the Nation?</a:t>
            </a:r>
            <a:endParaRPr sz="2000" dirty="0"/>
          </a:p>
          <a:p>
            <a:pPr marL="914400" lvl="1" indent="-317500" algn="l" rtl="0">
              <a:spcBef>
                <a:spcPts val="0"/>
              </a:spcBef>
              <a:spcAft>
                <a:spcPts val="0"/>
              </a:spcAft>
              <a:buSzPts val="1400"/>
              <a:buAutoNum type="alphaLcPeriod"/>
            </a:pPr>
            <a:r>
              <a:rPr lang="en" sz="2000" dirty="0"/>
              <a:t>Is this Nation federally recognized?</a:t>
            </a:r>
            <a:endParaRPr sz="2000" dirty="0"/>
          </a:p>
          <a:p>
            <a:pPr marL="914400" lvl="1" indent="-317500" algn="l" rtl="0">
              <a:spcBef>
                <a:spcPts val="0"/>
              </a:spcBef>
              <a:spcAft>
                <a:spcPts val="0"/>
              </a:spcAft>
              <a:buSzPts val="1400"/>
              <a:buAutoNum type="alphaLcPeriod"/>
            </a:pPr>
            <a:r>
              <a:rPr lang="en" sz="2000" dirty="0"/>
              <a:t>Does this Nation have a reservation?</a:t>
            </a:r>
            <a:endParaRPr sz="2000" dirty="0"/>
          </a:p>
          <a:p>
            <a:pPr marL="0" lvl="0" indent="0" algn="l" rtl="0">
              <a:spcBef>
                <a:spcPts val="600"/>
              </a:spcBef>
              <a:spcAft>
                <a:spcPts val="0"/>
              </a:spcAft>
              <a:buNone/>
            </a:pPr>
            <a:endParaRPr sz="2000" dirty="0"/>
          </a:p>
        </p:txBody>
      </p:sp>
      <p:sp>
        <p:nvSpPr>
          <p:cNvPr id="160" name="Google Shape;160;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161" name="Google Shape;161;p21"/>
          <p:cNvGraphicFramePr/>
          <p:nvPr>
            <p:extLst>
              <p:ext uri="{D42A27DB-BD31-4B8C-83A1-F6EECF244321}">
                <p14:modId xmlns:p14="http://schemas.microsoft.com/office/powerpoint/2010/main" val="3229579493"/>
              </p:ext>
            </p:extLst>
          </p:nvPr>
        </p:nvGraphicFramePr>
        <p:xfrm>
          <a:off x="370025" y="3821900"/>
          <a:ext cx="2859350" cy="792420"/>
        </p:xfrm>
        <a:graphic>
          <a:graphicData uri="http://schemas.openxmlformats.org/drawingml/2006/table">
            <a:tbl>
              <a:tblPr>
                <a:noFill/>
                <a:tableStyleId>{722374E0-98C5-4218-867A-356988BFB1D5}</a:tableStyleId>
              </a:tblPr>
              <a:tblGrid>
                <a:gridCol w="2859350">
                  <a:extLst>
                    <a:ext uri="{9D8B030D-6E8A-4147-A177-3AD203B41FA5}">
                      <a16:colId xmlns:a16="http://schemas.microsoft.com/office/drawing/2014/main" val="20000"/>
                    </a:ext>
                  </a:extLst>
                </a:gridCol>
              </a:tblGrid>
              <a:tr h="396200">
                <a:tc>
                  <a:txBody>
                    <a:bodyPr/>
                    <a:lstStyle/>
                    <a:p>
                      <a:pPr marL="0" lvl="0" indent="0" algn="l" rtl="0">
                        <a:spcBef>
                          <a:spcPts val="0"/>
                        </a:spcBef>
                        <a:spcAft>
                          <a:spcPts val="0"/>
                        </a:spcAft>
                        <a:buNone/>
                      </a:pPr>
                      <a:r>
                        <a:rPr lang="en" dirty="0"/>
                        <a:t>Native Nation #1</a:t>
                      </a:r>
                      <a:endParaRPr dirty="0"/>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1768675" y="137200"/>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200"/>
              <a:t>Examining the History of Missouri</a:t>
            </a:r>
            <a:endParaRPr sz="3200"/>
          </a:p>
        </p:txBody>
      </p:sp>
      <p:sp>
        <p:nvSpPr>
          <p:cNvPr id="167" name="Google Shape;167;p22"/>
          <p:cNvSpPr txBox="1">
            <a:spLocks noGrp="1"/>
          </p:cNvSpPr>
          <p:nvPr>
            <p:ph type="body" idx="1"/>
          </p:nvPr>
        </p:nvSpPr>
        <p:spPr>
          <a:xfrm>
            <a:off x="403650" y="760300"/>
            <a:ext cx="8336700" cy="3963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r>
              <a:rPr lang="en" sz="2000"/>
              <a:t>Which </a:t>
            </a:r>
            <a:r>
              <a:rPr lang="en" sz="2000" u="sng">
                <a:solidFill>
                  <a:schemeClr val="hlink"/>
                </a:solidFill>
                <a:hlinkClick r:id="rId3"/>
              </a:rPr>
              <a:t>3 nations</a:t>
            </a:r>
            <a:r>
              <a:rPr lang="en" sz="2000"/>
              <a:t> has Missouri belonged to? (Highlight the correct response)</a:t>
            </a:r>
            <a:endParaRPr sz="2000"/>
          </a:p>
          <a:p>
            <a:pPr marL="457200" lvl="0" indent="-355600" algn="l" rtl="0">
              <a:spcBef>
                <a:spcPts val="600"/>
              </a:spcBef>
              <a:spcAft>
                <a:spcPts val="0"/>
              </a:spcAft>
              <a:buSzPts val="2000"/>
              <a:buAutoNum type="alphaLcPeriod"/>
            </a:pPr>
            <a:r>
              <a:rPr lang="en" sz="2000"/>
              <a:t>France, Germany, &amp; Italy</a:t>
            </a:r>
            <a:endParaRPr sz="2000"/>
          </a:p>
          <a:p>
            <a:pPr marL="457200" lvl="0" indent="-355600" algn="l" rtl="0">
              <a:spcBef>
                <a:spcPts val="0"/>
              </a:spcBef>
              <a:spcAft>
                <a:spcPts val="0"/>
              </a:spcAft>
              <a:buSzPts val="2000"/>
              <a:buAutoNum type="alphaLcPeriod"/>
            </a:pPr>
            <a:r>
              <a:rPr lang="en" sz="2000"/>
              <a:t>China, Lebanon, &amp; Syria</a:t>
            </a:r>
            <a:endParaRPr sz="2000"/>
          </a:p>
          <a:p>
            <a:pPr marL="457200" lvl="0" indent="-355600" algn="l" rtl="0">
              <a:spcBef>
                <a:spcPts val="0"/>
              </a:spcBef>
              <a:spcAft>
                <a:spcPts val="0"/>
              </a:spcAft>
              <a:buSzPts val="2000"/>
              <a:buAutoNum type="alphaLcPeriod"/>
            </a:pPr>
            <a:r>
              <a:rPr lang="en" sz="2000"/>
              <a:t>France, Spain, and the United States</a:t>
            </a:r>
            <a:endParaRPr sz="2000"/>
          </a:p>
        </p:txBody>
      </p:sp>
      <p:sp>
        <p:nvSpPr>
          <p:cNvPr id="168" name="Google Shape;168;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3145251" y="226299"/>
            <a:ext cx="2938896" cy="2788091"/>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3"/>
          <p:cNvSpPr/>
          <p:nvPr/>
        </p:nvSpPr>
        <p:spPr>
          <a:xfrm>
            <a:off x="2125050" y="2646262"/>
            <a:ext cx="4979291" cy="1159826"/>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3"/>
          <p:cNvSpPr txBox="1">
            <a:spLocks noGrp="1"/>
          </p:cNvSpPr>
          <p:nvPr>
            <p:ph type="ctrTitle" idx="4294967295"/>
          </p:nvPr>
        </p:nvSpPr>
        <p:spPr>
          <a:xfrm>
            <a:off x="1532550" y="2362100"/>
            <a:ext cx="60789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t>Big concept</a:t>
            </a:r>
            <a:endParaRPr sz="6000"/>
          </a:p>
        </p:txBody>
      </p:sp>
      <p:sp>
        <p:nvSpPr>
          <p:cNvPr id="176" name="Google Shape;176;p23"/>
          <p:cNvSpPr txBox="1">
            <a:spLocks noGrp="1"/>
          </p:cNvSpPr>
          <p:nvPr>
            <p:ph type="subTitle" idx="4294967295"/>
          </p:nvPr>
        </p:nvSpPr>
        <p:spPr>
          <a:xfrm>
            <a:off x="561375" y="3470700"/>
            <a:ext cx="8004600" cy="1279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Missouri is about 300 miles long and 240 miles wide: within these miles there is a rich history of diverse people, perspectives, and lives---the more you know, the more you can show in your own life!</a:t>
            </a:r>
            <a:endParaRPr/>
          </a:p>
        </p:txBody>
      </p:sp>
      <p:sp>
        <p:nvSpPr>
          <p:cNvPr id="177" name="Google Shape;177;p23"/>
          <p:cNvSpPr/>
          <p:nvPr/>
        </p:nvSpPr>
        <p:spPr>
          <a:xfrm>
            <a:off x="4572818" y="775376"/>
            <a:ext cx="1455284" cy="147466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78" name="Google Shape;178;p23"/>
          <p:cNvSpPr/>
          <p:nvPr/>
        </p:nvSpPr>
        <p:spPr>
          <a:xfrm rot="1473012">
            <a:off x="3249604" y="1511667"/>
            <a:ext cx="850851" cy="828815"/>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79" name="Google Shape;179;p23"/>
          <p:cNvSpPr/>
          <p:nvPr/>
        </p:nvSpPr>
        <p:spPr>
          <a:xfrm>
            <a:off x="4291348" y="634450"/>
            <a:ext cx="372489" cy="36196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80" name="Google Shape;180;p23"/>
          <p:cNvSpPr/>
          <p:nvPr/>
        </p:nvSpPr>
        <p:spPr>
          <a:xfrm rot="2487327">
            <a:off x="4051770" y="2276952"/>
            <a:ext cx="265047" cy="2575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81" name="Google Shape;181;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Pisanio template">
  <a:themeElements>
    <a:clrScheme name="Custom 347">
      <a:dk1>
        <a:srgbClr val="111111"/>
      </a:dk1>
      <a:lt1>
        <a:srgbClr val="FFFFFF"/>
      </a:lt1>
      <a:dk2>
        <a:srgbClr val="434343"/>
      </a:dk2>
      <a:lt2>
        <a:srgbClr val="F3F3F3"/>
      </a:lt2>
      <a:accent1>
        <a:srgbClr val="FFBC00"/>
      </a:accent1>
      <a:accent2>
        <a:srgbClr val="F38C22"/>
      </a:accent2>
      <a:accent3>
        <a:srgbClr val="202024"/>
      </a:accent3>
      <a:accent4>
        <a:srgbClr val="626269"/>
      </a:accent4>
      <a:accent5>
        <a:srgbClr val="9A9AA2"/>
      </a:accent5>
      <a:accent6>
        <a:srgbClr val="D5CFC1"/>
      </a:accent6>
      <a:hlink>
        <a:srgbClr val="B45F0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930</Words>
  <Application>Microsoft Office PowerPoint</Application>
  <PresentationFormat>On-screen Show (16:9)</PresentationFormat>
  <Paragraphs>119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Work Sans Regular</vt:lpstr>
      <vt:lpstr>Calibri</vt:lpstr>
      <vt:lpstr>Raleway Thin</vt:lpstr>
      <vt:lpstr>Montserrat</vt:lpstr>
      <vt:lpstr>Raleway</vt:lpstr>
      <vt:lpstr>Work Sans</vt:lpstr>
      <vt:lpstr>Arial</vt:lpstr>
      <vt:lpstr>Pisanio template</vt:lpstr>
      <vt:lpstr>PowerPoint Presentation</vt:lpstr>
      <vt:lpstr>Meet Missouri! Lesson Explanation Video</vt:lpstr>
      <vt:lpstr>Get To Know Your State</vt:lpstr>
      <vt:lpstr>Hello!</vt:lpstr>
      <vt:lpstr>Changing Missouri</vt:lpstr>
      <vt:lpstr>PowerPoint Presentation</vt:lpstr>
      <vt:lpstr>Examining the History of Missouri</vt:lpstr>
      <vt:lpstr>Examining the History of Missouri</vt:lpstr>
      <vt:lpstr>Big concept</vt:lpstr>
      <vt:lpstr>2 Famous Missourians</vt:lpstr>
      <vt:lpstr>Famous Missourian #1</vt:lpstr>
      <vt:lpstr>Famous Missourian #2</vt:lpstr>
      <vt:lpstr>Plan A State Tour: Atlas Obscura</vt:lpstr>
      <vt:lpstr>3,2,1</vt:lpstr>
      <vt:lpstr>Missouri Road Trip</vt:lpstr>
      <vt:lpstr>Thanks!</vt:lpstr>
      <vt:lpstr>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Nielsen, Jessica A</cp:lastModifiedBy>
  <cp:revision>1</cp:revision>
  <dcterms:modified xsi:type="dcterms:W3CDTF">2023-02-15T20:49:03Z</dcterms:modified>
</cp:coreProperties>
</file>